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avif" ContentType="image/av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avif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avif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avif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avif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avif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34A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-1524000"/>
            <a:ext cx="8001000" cy="8001000"/>
          </a:xfrm>
          <a:prstGeom prst="ellipse">
            <a:avLst/>
          </a:prstGeom>
          <a:solidFill>
            <a:srgbClr val="3A7E32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6667500"/>
            <a:ext cx="6096000" cy="6096000"/>
          </a:xfrm>
          <a:prstGeom prst="ellipse">
            <a:avLst/>
          </a:prstGeom>
          <a:solidFill>
            <a:srgbClr val="3A7E32">
              <a:alpha val="9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762000" y="7429500"/>
            <a:ext cx="3619500" cy="3619500"/>
          </a:xfrm>
          <a:prstGeom prst="ellipse">
            <a:avLst/>
          </a:prstGeom>
          <a:solidFill>
            <a:srgbClr val="1D252C">
              <a:alpha val="4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0" y="0"/>
            <a:ext cx="18288000" cy="5715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6" name="Text 4"/>
          <p:cNvSpPr/>
          <p:nvPr/>
        </p:nvSpPr>
        <p:spPr>
          <a:xfrm>
            <a:off x="1333500" y="3245197"/>
            <a:ext cx="171831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300" kern="0" dirty="0">
                <a:solidFill>
                  <a:srgbClr val="6AA9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ORIGINALS EXPERT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33500" y="3930997"/>
            <a:ext cx="17183100" cy="9382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67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Charte des Valeurs</a:t>
            </a:r>
            <a:endParaRPr lang="en-US" sz="6750" dirty="0"/>
          </a:p>
        </p:txBody>
      </p:sp>
      <p:sp>
        <p:nvSpPr>
          <p:cNvPr id="8" name="Text 6"/>
          <p:cNvSpPr/>
          <p:nvPr/>
        </p:nvSpPr>
        <p:spPr>
          <a:xfrm>
            <a:off x="1333500" y="5021610"/>
            <a:ext cx="171831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dirty="0">
                <a:solidFill>
                  <a:srgbClr val="6AA9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&amp; d'Engagement Mandataire</a:t>
            </a:r>
            <a:endParaRPr lang="en-US" sz="4200" dirty="0"/>
          </a:p>
        </p:txBody>
      </p:sp>
      <p:sp>
        <p:nvSpPr>
          <p:cNvPr id="9" name="Shape 7"/>
          <p:cNvSpPr/>
          <p:nvPr/>
        </p:nvSpPr>
        <p:spPr>
          <a:xfrm>
            <a:off x="1333500" y="6103590"/>
            <a:ext cx="1143000" cy="38100"/>
          </a:xfrm>
          <a:prstGeom prst="rect">
            <a:avLst/>
          </a:prstGeom>
          <a:solidFill>
            <a:srgbClr val="6AA96F"/>
          </a:solidFill>
          <a:ln/>
        </p:spPr>
      </p:sp>
      <p:sp>
        <p:nvSpPr>
          <p:cNvPr id="10" name="Text 8"/>
          <p:cNvSpPr/>
          <p:nvPr/>
        </p:nvSpPr>
        <p:spPr>
          <a:xfrm>
            <a:off x="1333500" y="6636990"/>
            <a:ext cx="17183100" cy="4429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D4EBCF">
                    <a:alpha val="72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Réseau coopératif hôtelier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1333500" y="771525"/>
            <a:ext cx="5467350" cy="1781175"/>
          </a:xfrm>
          <a:prstGeom prst="roundRect">
            <a:avLst>
              <a:gd name="adj" fmla="val 5348"/>
            </a:avLst>
          </a:prstGeom>
          <a:solidFill>
            <a:srgbClr val="FFFFFF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-11390" b="-11390"/>
          <a:stretch/>
        </p:blipFill>
        <p:spPr>
          <a:xfrm>
            <a:off x="1600200" y="904875"/>
            <a:ext cx="4933950" cy="15144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9144000"/>
          </a:xfrm>
          <a:prstGeom prst="rect">
            <a:avLst/>
          </a:prstGeom>
          <a:solidFill>
            <a:srgbClr val="234A15"/>
          </a:solidFill>
          <a:ln/>
        </p:spPr>
      </p:sp>
      <p:sp>
        <p:nvSpPr>
          <p:cNvPr id="3" name="Text 1"/>
          <p:cNvSpPr/>
          <p:nvPr/>
        </p:nvSpPr>
        <p:spPr>
          <a:xfrm>
            <a:off x="305321" y="3571875"/>
            <a:ext cx="2261912" cy="2038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750" b="1" dirty="0">
                <a:solidFill>
                  <a:srgbClr val="6AA96F">
                    <a:alpha val="13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15750" dirty="0"/>
          </a:p>
        </p:txBody>
      </p:sp>
      <p:sp>
        <p:nvSpPr>
          <p:cNvPr id="4" name="Shape 2"/>
          <p:cNvSpPr/>
          <p:nvPr/>
        </p:nvSpPr>
        <p:spPr>
          <a:xfrm>
            <a:off x="2667000" y="0"/>
            <a:ext cx="15621000" cy="9144000"/>
          </a:xfrm>
          <a:prstGeom prst="rect">
            <a:avLst/>
          </a:prstGeom>
          <a:solidFill>
            <a:srgbClr val="EAF2E8"/>
          </a:solidFill>
          <a:ln/>
        </p:spPr>
      </p:sp>
      <p:sp>
        <p:nvSpPr>
          <p:cNvPr id="5" name="Text 3"/>
          <p:cNvSpPr/>
          <p:nvPr/>
        </p:nvSpPr>
        <p:spPr>
          <a:xfrm>
            <a:off x="3619500" y="2534692"/>
            <a:ext cx="150876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19500" y="3049042"/>
            <a:ext cx="150876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Loyauté au Réseau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3619500" y="3822427"/>
            <a:ext cx="762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8" name="Text 6"/>
          <p:cNvSpPr/>
          <p:nvPr/>
        </p:nvSpPr>
        <p:spPr>
          <a:xfrm>
            <a:off x="3619500" y="4136752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m'engage à représenter avec intégrité et loyauté les valeurs de la coopérative The Originals Hotels dans toutes mes interventions.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3619500" y="5340623"/>
            <a:ext cx="76200" cy="7620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10" name="Text 8"/>
          <p:cNvSpPr/>
          <p:nvPr/>
        </p:nvSpPr>
        <p:spPr>
          <a:xfrm>
            <a:off x="3848100" y="5245373"/>
            <a:ext cx="11945905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Respect de la philosophie coopérative : transparence, indépendance, entraide et bienveillance.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619500" y="5839718"/>
            <a:ext cx="76200" cy="7620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12" name="Text 10"/>
          <p:cNvSpPr/>
          <p:nvPr/>
        </p:nvSpPr>
        <p:spPr>
          <a:xfrm>
            <a:off x="3848100" y="5744468"/>
            <a:ext cx="10323202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Fidélité aux engagements pris par The Originals Expert auprès des établissements.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3619500" y="6338813"/>
            <a:ext cx="76200" cy="7620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14" name="Text 12"/>
          <p:cNvSpPr/>
          <p:nvPr/>
        </p:nvSpPr>
        <p:spPr>
          <a:xfrm>
            <a:off x="3848100" y="6243563"/>
            <a:ext cx="8166475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Contribution active à la valorisation de la marque sur le territoire.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0" y="9144000"/>
            <a:ext cx="18288000" cy="1143000"/>
          </a:xfrm>
          <a:prstGeom prst="rect">
            <a:avLst/>
          </a:prstGeom>
          <a:solidFill>
            <a:srgbClr val="1D252C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914400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7" name="Text 15"/>
          <p:cNvSpPr/>
          <p:nvPr/>
        </p:nvSpPr>
        <p:spPr>
          <a:xfrm>
            <a:off x="5547029" y="9448800"/>
            <a:ext cx="7193868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000" b="1" spc="22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ÉTAT D'ESPRIT COOPÉRATIF</a:t>
            </a:r>
            <a:endParaRPr lang="en-US" sz="3000" dirty="0"/>
          </a:p>
        </p:txBody>
      </p:sp>
      <p:sp>
        <p:nvSpPr>
          <p:cNvPr id="18" name="Shape 16"/>
          <p:cNvSpPr/>
          <p:nvPr/>
        </p:nvSpPr>
        <p:spPr>
          <a:xfrm>
            <a:off x="16306800" y="9515475"/>
            <a:ext cx="1447800" cy="43815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6459200" y="9591675"/>
            <a:ext cx="1143000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9144000"/>
          </a:xfrm>
          <a:prstGeom prst="rect">
            <a:avLst/>
          </a:prstGeom>
          <a:solidFill>
            <a:srgbClr val="234A15"/>
          </a:solidFill>
          <a:ln/>
        </p:spPr>
      </p:sp>
      <p:sp>
        <p:nvSpPr>
          <p:cNvPr id="3" name="Text 1"/>
          <p:cNvSpPr/>
          <p:nvPr/>
        </p:nvSpPr>
        <p:spPr>
          <a:xfrm>
            <a:off x="110282" y="3571875"/>
            <a:ext cx="2690999" cy="2038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750" b="1" dirty="0">
                <a:solidFill>
                  <a:srgbClr val="6AA96F">
                    <a:alpha val="13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15750" dirty="0"/>
          </a:p>
        </p:txBody>
      </p:sp>
      <p:sp>
        <p:nvSpPr>
          <p:cNvPr id="4" name="Shape 2"/>
          <p:cNvSpPr/>
          <p:nvPr/>
        </p:nvSpPr>
        <p:spPr>
          <a:xfrm>
            <a:off x="2667000" y="0"/>
            <a:ext cx="15621000" cy="9144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3619500" y="2528069"/>
            <a:ext cx="150876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02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19500" y="3042419"/>
            <a:ext cx="150876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Expertise Avérée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3619500" y="3815804"/>
            <a:ext cx="762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8" name="Text 6"/>
          <p:cNvSpPr/>
          <p:nvPr/>
        </p:nvSpPr>
        <p:spPr>
          <a:xfrm>
            <a:off x="3619500" y="4130129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mets au service du réseau une expérience éprouvée en gestion hôtelière ou en accompagnement stratégique.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3619500" y="5162550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mobilise mes compétences techniques, mon sens de l'organisation et ma capacité d'analyse pour faire progresser chaque établissement accompagné.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3619500" y="6194971"/>
            <a:ext cx="11772900" cy="459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234A1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J'adapte mes méthodes à la réalité du terrain.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0" y="9144000"/>
            <a:ext cx="18288000" cy="1143000"/>
          </a:xfrm>
          <a:prstGeom prst="rect">
            <a:avLst/>
          </a:prstGeom>
          <a:solidFill>
            <a:srgbClr val="1D252C"/>
          </a:solidFill>
          <a:ln/>
        </p:spPr>
      </p:sp>
      <p:sp>
        <p:nvSpPr>
          <p:cNvPr id="12" name="Shape 10"/>
          <p:cNvSpPr/>
          <p:nvPr/>
        </p:nvSpPr>
        <p:spPr>
          <a:xfrm>
            <a:off x="0" y="914400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3" name="Text 11"/>
          <p:cNvSpPr/>
          <p:nvPr/>
        </p:nvSpPr>
        <p:spPr>
          <a:xfrm>
            <a:off x="2478349" y="9477375"/>
            <a:ext cx="1333122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700" b="1" spc="22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EXPERTISE ÉPROUVÉE, ADAPTÉE AUX RÉALITÉS DU TERRAIN</a:t>
            </a:r>
            <a:endParaRPr lang="en-US" sz="2700" dirty="0"/>
          </a:p>
        </p:txBody>
      </p:sp>
      <p:sp>
        <p:nvSpPr>
          <p:cNvPr id="14" name="Shape 12"/>
          <p:cNvSpPr/>
          <p:nvPr/>
        </p:nvSpPr>
        <p:spPr>
          <a:xfrm>
            <a:off x="16306800" y="9515475"/>
            <a:ext cx="1447800" cy="43815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/>
        </p:spPr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6459200" y="9591675"/>
            <a:ext cx="1143000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9144000"/>
          </a:xfrm>
          <a:prstGeom prst="rect">
            <a:avLst/>
          </a:prstGeom>
          <a:solidFill>
            <a:srgbClr val="234A15"/>
          </a:solidFill>
          <a:ln/>
        </p:spPr>
      </p:sp>
      <p:sp>
        <p:nvSpPr>
          <p:cNvPr id="3" name="Text 1"/>
          <p:cNvSpPr/>
          <p:nvPr/>
        </p:nvSpPr>
        <p:spPr>
          <a:xfrm>
            <a:off x="76274" y="3571875"/>
            <a:ext cx="2765814" cy="2038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750" b="1" dirty="0">
                <a:solidFill>
                  <a:srgbClr val="6AA96F">
                    <a:alpha val="13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15750" dirty="0"/>
          </a:p>
        </p:txBody>
      </p:sp>
      <p:sp>
        <p:nvSpPr>
          <p:cNvPr id="4" name="Shape 2"/>
          <p:cNvSpPr/>
          <p:nvPr/>
        </p:nvSpPr>
        <p:spPr>
          <a:xfrm>
            <a:off x="2667000" y="0"/>
            <a:ext cx="15621000" cy="9144000"/>
          </a:xfrm>
          <a:prstGeom prst="rect">
            <a:avLst/>
          </a:prstGeom>
          <a:solidFill>
            <a:srgbClr val="EAF2E8"/>
          </a:solidFill>
          <a:ln/>
        </p:spPr>
      </p:sp>
      <p:sp>
        <p:nvSpPr>
          <p:cNvPr id="5" name="Text 3"/>
          <p:cNvSpPr/>
          <p:nvPr/>
        </p:nvSpPr>
        <p:spPr>
          <a:xfrm>
            <a:off x="3619500" y="2814712"/>
            <a:ext cx="150876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03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19500" y="3329062"/>
            <a:ext cx="150876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Ancrage Territorial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3619500" y="4102447"/>
            <a:ext cx="762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8" name="Text 6"/>
          <p:cNvSpPr/>
          <p:nvPr/>
        </p:nvSpPr>
        <p:spPr>
          <a:xfrm>
            <a:off x="3619500" y="4416772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suis implanté dans la région où j'interviens et j'en maîtrise les enjeux économiques, humains et touristiques.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3619500" y="5487293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Cette connaissance du tissu local me permet de proposer des diagnostics pertinents, des recommandations réalistes et des plans d'actions adaptés.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0" y="9144000"/>
            <a:ext cx="18288000" cy="1143000"/>
          </a:xfrm>
          <a:prstGeom prst="rect">
            <a:avLst/>
          </a:prstGeom>
          <a:solidFill>
            <a:srgbClr val="1D252C"/>
          </a:solidFill>
          <a:ln/>
        </p:spPr>
      </p:sp>
      <p:sp>
        <p:nvSpPr>
          <p:cNvPr id="11" name="Shape 9"/>
          <p:cNvSpPr/>
          <p:nvPr/>
        </p:nvSpPr>
        <p:spPr>
          <a:xfrm>
            <a:off x="0" y="914400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2" name="Text 10"/>
          <p:cNvSpPr/>
          <p:nvPr/>
        </p:nvSpPr>
        <p:spPr>
          <a:xfrm>
            <a:off x="4606997" y="9448800"/>
            <a:ext cx="9074006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000" b="1" spc="22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AMBASSADEUR TERRITOIRE ET TERROIR</a:t>
            </a:r>
            <a:endParaRPr lang="en-US" sz="3000" dirty="0"/>
          </a:p>
        </p:txBody>
      </p:sp>
      <p:sp>
        <p:nvSpPr>
          <p:cNvPr id="13" name="Shape 11"/>
          <p:cNvSpPr/>
          <p:nvPr/>
        </p:nvSpPr>
        <p:spPr>
          <a:xfrm>
            <a:off x="16306800" y="9515475"/>
            <a:ext cx="1447800" cy="43815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6459200" y="9591675"/>
            <a:ext cx="1143000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9144000"/>
          </a:xfrm>
          <a:prstGeom prst="rect">
            <a:avLst/>
          </a:prstGeom>
          <a:solidFill>
            <a:srgbClr val="234A15"/>
          </a:solidFill>
          <a:ln/>
        </p:spPr>
      </p:sp>
      <p:sp>
        <p:nvSpPr>
          <p:cNvPr id="3" name="Text 1"/>
          <p:cNvSpPr/>
          <p:nvPr/>
        </p:nvSpPr>
        <p:spPr>
          <a:xfrm>
            <a:off x="4316" y="3571875"/>
            <a:ext cx="2924205" cy="2038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750" b="1" dirty="0">
                <a:solidFill>
                  <a:srgbClr val="6AA96F">
                    <a:alpha val="13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15750" dirty="0"/>
          </a:p>
        </p:txBody>
      </p:sp>
      <p:sp>
        <p:nvSpPr>
          <p:cNvPr id="4" name="Shape 2"/>
          <p:cNvSpPr/>
          <p:nvPr/>
        </p:nvSpPr>
        <p:spPr>
          <a:xfrm>
            <a:off x="2667000" y="0"/>
            <a:ext cx="15621000" cy="9144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3619500" y="2814712"/>
            <a:ext cx="150876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04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19500" y="3329062"/>
            <a:ext cx="150876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Confidentialité Absolue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3619500" y="4102447"/>
            <a:ext cx="762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8" name="Text 6"/>
          <p:cNvSpPr/>
          <p:nvPr/>
        </p:nvSpPr>
        <p:spPr>
          <a:xfrm>
            <a:off x="3619500" y="4416772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protège toutes les informations échangées au cours des missions, qu'elles soient financières, stratégiques, opérationnelles ou humaines.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3619500" y="5487293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m'engage à ne jamais divulguer ces données à des tiers, à ne pas les utiliser à des fins personnelles ou concurrentielles.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0" y="9144000"/>
            <a:ext cx="18288000" cy="1143000"/>
          </a:xfrm>
          <a:prstGeom prst="rect">
            <a:avLst/>
          </a:prstGeom>
          <a:solidFill>
            <a:srgbClr val="1D252C"/>
          </a:solidFill>
          <a:ln/>
        </p:spPr>
      </p:sp>
      <p:sp>
        <p:nvSpPr>
          <p:cNvPr id="11" name="Shape 9"/>
          <p:cNvSpPr/>
          <p:nvPr/>
        </p:nvSpPr>
        <p:spPr>
          <a:xfrm>
            <a:off x="0" y="914400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2" name="Text 10"/>
          <p:cNvSpPr/>
          <p:nvPr/>
        </p:nvSpPr>
        <p:spPr>
          <a:xfrm>
            <a:off x="3100774" y="9448800"/>
            <a:ext cx="12086451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000" b="1" spc="22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PROTÉGER LES DONNÉES, PRÉSERVER LA CONFIANCE</a:t>
            </a:r>
            <a:endParaRPr lang="en-US" sz="3000" dirty="0"/>
          </a:p>
        </p:txBody>
      </p:sp>
      <p:sp>
        <p:nvSpPr>
          <p:cNvPr id="13" name="Shape 11"/>
          <p:cNvSpPr/>
          <p:nvPr/>
        </p:nvSpPr>
        <p:spPr>
          <a:xfrm>
            <a:off x="16306800" y="9515475"/>
            <a:ext cx="1447800" cy="43815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6459200" y="9591675"/>
            <a:ext cx="1143000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9144000"/>
          </a:xfrm>
          <a:prstGeom prst="rect">
            <a:avLst/>
          </a:prstGeom>
          <a:solidFill>
            <a:srgbClr val="234A15"/>
          </a:solidFill>
          <a:ln/>
        </p:spPr>
      </p:sp>
      <p:sp>
        <p:nvSpPr>
          <p:cNvPr id="3" name="Text 1"/>
          <p:cNvSpPr/>
          <p:nvPr/>
        </p:nvSpPr>
        <p:spPr>
          <a:xfrm>
            <a:off x="31328" y="3571875"/>
            <a:ext cx="2864778" cy="2038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750" b="1" dirty="0">
                <a:solidFill>
                  <a:srgbClr val="6AA96F">
                    <a:alpha val="13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15750" dirty="0"/>
          </a:p>
        </p:txBody>
      </p:sp>
      <p:sp>
        <p:nvSpPr>
          <p:cNvPr id="4" name="Shape 2"/>
          <p:cNvSpPr/>
          <p:nvPr/>
        </p:nvSpPr>
        <p:spPr>
          <a:xfrm>
            <a:off x="2667000" y="0"/>
            <a:ext cx="15621000" cy="9144000"/>
          </a:xfrm>
          <a:prstGeom prst="rect">
            <a:avLst/>
          </a:prstGeom>
          <a:solidFill>
            <a:srgbClr val="EAF2E8"/>
          </a:solidFill>
          <a:ln/>
        </p:spPr>
      </p:sp>
      <p:sp>
        <p:nvSpPr>
          <p:cNvPr id="5" name="Text 3"/>
          <p:cNvSpPr/>
          <p:nvPr/>
        </p:nvSpPr>
        <p:spPr>
          <a:xfrm>
            <a:off x="3619500" y="2814712"/>
            <a:ext cx="150876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05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19500" y="3329062"/>
            <a:ext cx="150876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Rigueur Méthodologique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3619500" y="4102447"/>
            <a:ext cx="762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8" name="Text 6"/>
          <p:cNvSpPr/>
          <p:nvPr/>
        </p:nvSpPr>
        <p:spPr>
          <a:xfrm>
            <a:off x="3619500" y="4416772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respecte les cadres d'intervention définis par The Originals Expert ainsi que les méthodologies, outils et livrables attendus.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3619500" y="5487293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m'assure que chaque étape est documentée, structurée et transmise dans les délais convenus.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0" y="9144000"/>
            <a:ext cx="18288000" cy="1143000"/>
          </a:xfrm>
          <a:prstGeom prst="rect">
            <a:avLst/>
          </a:prstGeom>
          <a:solidFill>
            <a:srgbClr val="1D252C"/>
          </a:solidFill>
          <a:ln/>
        </p:spPr>
      </p:sp>
      <p:sp>
        <p:nvSpPr>
          <p:cNvPr id="11" name="Shape 9"/>
          <p:cNvSpPr/>
          <p:nvPr/>
        </p:nvSpPr>
        <p:spPr>
          <a:xfrm>
            <a:off x="0" y="914400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2" name="Text 10"/>
          <p:cNvSpPr/>
          <p:nvPr/>
        </p:nvSpPr>
        <p:spPr>
          <a:xfrm>
            <a:off x="2653025" y="9477375"/>
            <a:ext cx="1298195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700" b="1" spc="22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RIGUEUR COMME GARANTIE DE QUALITÉ ET DE COHÉRENCE</a:t>
            </a:r>
            <a:endParaRPr lang="en-US" sz="2700" dirty="0"/>
          </a:p>
        </p:txBody>
      </p:sp>
      <p:sp>
        <p:nvSpPr>
          <p:cNvPr id="13" name="Shape 11"/>
          <p:cNvSpPr/>
          <p:nvPr/>
        </p:nvSpPr>
        <p:spPr>
          <a:xfrm>
            <a:off x="16306800" y="9515475"/>
            <a:ext cx="1447800" cy="43815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6459200" y="9591675"/>
            <a:ext cx="1143000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9144000"/>
          </a:xfrm>
          <a:prstGeom prst="rect">
            <a:avLst/>
          </a:prstGeom>
          <a:solidFill>
            <a:srgbClr val="234A15"/>
          </a:solidFill>
          <a:ln/>
        </p:spPr>
      </p:sp>
      <p:sp>
        <p:nvSpPr>
          <p:cNvPr id="3" name="Text 1"/>
          <p:cNvSpPr/>
          <p:nvPr/>
        </p:nvSpPr>
        <p:spPr>
          <a:xfrm>
            <a:off x="44276" y="3571875"/>
            <a:ext cx="2836210" cy="2038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750" b="1" dirty="0">
                <a:solidFill>
                  <a:srgbClr val="6AA96F">
                    <a:alpha val="13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15750" dirty="0"/>
          </a:p>
        </p:txBody>
      </p:sp>
      <p:sp>
        <p:nvSpPr>
          <p:cNvPr id="4" name="Shape 2"/>
          <p:cNvSpPr/>
          <p:nvPr/>
        </p:nvSpPr>
        <p:spPr>
          <a:xfrm>
            <a:off x="2667000" y="0"/>
            <a:ext cx="15621000" cy="9144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3619500" y="2368004"/>
            <a:ext cx="150876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06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19500" y="2882354"/>
            <a:ext cx="150876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Responsabilité et Transparence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3619500" y="3655740"/>
            <a:ext cx="762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8" name="Text 6"/>
          <p:cNvSpPr/>
          <p:nvPr/>
        </p:nvSpPr>
        <p:spPr>
          <a:xfrm>
            <a:off x="3619500" y="3970065"/>
            <a:ext cx="11772900" cy="459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rends compte régulièrement à l'exploitant et à la direction de The Originals Expert.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3619500" y="4581525"/>
            <a:ext cx="2012305" cy="1123950"/>
          </a:xfrm>
          <a:prstGeom prst="roundRect">
            <a:avLst>
              <a:gd name="adj" fmla="val 8475"/>
            </a:avLst>
          </a:prstGeom>
          <a:solidFill>
            <a:srgbClr val="EAF2E8"/>
          </a:solidFill>
          <a:ln/>
        </p:spPr>
      </p:sp>
      <p:sp>
        <p:nvSpPr>
          <p:cNvPr id="10" name="Text 8"/>
          <p:cNvSpPr/>
          <p:nvPr/>
        </p:nvSpPr>
        <p:spPr>
          <a:xfrm>
            <a:off x="3854165" y="4772025"/>
            <a:ext cx="154297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1×</a:t>
            </a:r>
            <a:endParaRPr lang="en-US" sz="2700" dirty="0"/>
          </a:p>
        </p:txBody>
      </p:sp>
      <p:sp>
        <p:nvSpPr>
          <p:cNvPr id="11" name="Text 9"/>
          <p:cNvSpPr/>
          <p:nvPr/>
        </p:nvSpPr>
        <p:spPr>
          <a:xfrm>
            <a:off x="3854165" y="5172075"/>
            <a:ext cx="154297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visite / mois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5860405" y="4581525"/>
            <a:ext cx="2517725" cy="1123950"/>
          </a:xfrm>
          <a:prstGeom prst="roundRect">
            <a:avLst>
              <a:gd name="adj" fmla="val 8475"/>
            </a:avLst>
          </a:prstGeom>
          <a:solidFill>
            <a:srgbClr val="EAF2E8"/>
          </a:solidFill>
          <a:ln/>
        </p:spPr>
      </p:sp>
      <p:sp>
        <p:nvSpPr>
          <p:cNvPr id="13" name="Text 11"/>
          <p:cNvSpPr/>
          <p:nvPr/>
        </p:nvSpPr>
        <p:spPr>
          <a:xfrm>
            <a:off x="6069799" y="4772025"/>
            <a:ext cx="2098938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1×</a:t>
            </a:r>
            <a:endParaRPr lang="en-US" sz="2700" dirty="0"/>
          </a:p>
        </p:txBody>
      </p:sp>
      <p:sp>
        <p:nvSpPr>
          <p:cNvPr id="14" name="Text 12"/>
          <p:cNvSpPr/>
          <p:nvPr/>
        </p:nvSpPr>
        <p:spPr>
          <a:xfrm>
            <a:off x="6069799" y="5172075"/>
            <a:ext cx="2098938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appel / semaine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619500" y="5934075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J'informe en toute transparence sur l'avancement, les difficultés, les ajustements et les résultats.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0" y="9144000"/>
            <a:ext cx="18288000" cy="1143000"/>
          </a:xfrm>
          <a:prstGeom prst="rect">
            <a:avLst/>
          </a:prstGeom>
          <a:solidFill>
            <a:srgbClr val="1D252C"/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914400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8" name="Text 16"/>
          <p:cNvSpPr/>
          <p:nvPr/>
        </p:nvSpPr>
        <p:spPr>
          <a:xfrm>
            <a:off x="2624134" y="9477375"/>
            <a:ext cx="13039658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700" b="1" spc="22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TRANSPARENCE AU SERVICE D'UN PILOTAGE RESPONSABLE</a:t>
            </a:r>
            <a:endParaRPr lang="en-US" sz="2700" dirty="0"/>
          </a:p>
        </p:txBody>
      </p:sp>
      <p:sp>
        <p:nvSpPr>
          <p:cNvPr id="19" name="Shape 17"/>
          <p:cNvSpPr/>
          <p:nvPr/>
        </p:nvSpPr>
        <p:spPr>
          <a:xfrm>
            <a:off x="16306800" y="9515475"/>
            <a:ext cx="1447800" cy="43815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/>
        </p:spPr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6459200" y="9591675"/>
            <a:ext cx="1143000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9144000"/>
          </a:xfrm>
          <a:prstGeom prst="rect">
            <a:avLst/>
          </a:prstGeom>
          <a:solidFill>
            <a:srgbClr val="234A15"/>
          </a:solidFill>
          <a:ln/>
        </p:spPr>
      </p:sp>
      <p:sp>
        <p:nvSpPr>
          <p:cNvPr id="3" name="Text 1"/>
          <p:cNvSpPr/>
          <p:nvPr/>
        </p:nvSpPr>
        <p:spPr>
          <a:xfrm>
            <a:off x="146298" y="3571875"/>
            <a:ext cx="2611762" cy="2038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750" b="1" dirty="0">
                <a:solidFill>
                  <a:srgbClr val="6AA96F">
                    <a:alpha val="13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15750" dirty="0"/>
          </a:p>
        </p:txBody>
      </p:sp>
      <p:sp>
        <p:nvSpPr>
          <p:cNvPr id="4" name="Shape 2"/>
          <p:cNvSpPr/>
          <p:nvPr/>
        </p:nvSpPr>
        <p:spPr>
          <a:xfrm>
            <a:off x="2667000" y="0"/>
            <a:ext cx="15621000" cy="9144000"/>
          </a:xfrm>
          <a:prstGeom prst="rect">
            <a:avLst/>
          </a:prstGeom>
          <a:solidFill>
            <a:srgbClr val="EAF2E8"/>
          </a:solidFill>
          <a:ln/>
        </p:spPr>
      </p:sp>
      <p:sp>
        <p:nvSpPr>
          <p:cNvPr id="5" name="Text 3"/>
          <p:cNvSpPr/>
          <p:nvPr/>
        </p:nvSpPr>
        <p:spPr>
          <a:xfrm>
            <a:off x="3619500" y="2528069"/>
            <a:ext cx="150876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07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19500" y="3042419"/>
            <a:ext cx="150876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Posture Bienveillante et Pédagogique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3619500" y="3815804"/>
            <a:ext cx="762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8" name="Text 6"/>
          <p:cNvSpPr/>
          <p:nvPr/>
        </p:nvSpPr>
        <p:spPr>
          <a:xfrm>
            <a:off x="3619500" y="4130129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favorise une relation fondée sur l'écoute, la transmission et l'accompagnement progressif.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3619500" y="5162550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J'agis avec bienveillance, en tenant compte des contraintes humaines et organisationnelles des équipes sur le terrain.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3619500" y="6194971"/>
            <a:ext cx="11772900" cy="459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234A1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tant que représentant mandataire, je suis un accompagnant autant qu'un expert.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0" y="9144000"/>
            <a:ext cx="18288000" cy="1143000"/>
          </a:xfrm>
          <a:prstGeom prst="rect">
            <a:avLst/>
          </a:prstGeom>
          <a:solidFill>
            <a:srgbClr val="1D252C"/>
          </a:solidFill>
          <a:ln/>
        </p:spPr>
      </p:sp>
      <p:sp>
        <p:nvSpPr>
          <p:cNvPr id="12" name="Shape 10"/>
          <p:cNvSpPr/>
          <p:nvPr/>
        </p:nvSpPr>
        <p:spPr>
          <a:xfrm>
            <a:off x="0" y="914400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3" name="Text 11"/>
          <p:cNvSpPr/>
          <p:nvPr/>
        </p:nvSpPr>
        <p:spPr>
          <a:xfrm>
            <a:off x="7447631" y="9334500"/>
            <a:ext cx="3392664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4200" b="1" spc="450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 SMART</a:t>
            </a:r>
            <a:endParaRPr lang="en-US" sz="4200" dirty="0"/>
          </a:p>
        </p:txBody>
      </p:sp>
      <p:sp>
        <p:nvSpPr>
          <p:cNvPr id="14" name="Shape 12"/>
          <p:cNvSpPr/>
          <p:nvPr/>
        </p:nvSpPr>
        <p:spPr>
          <a:xfrm>
            <a:off x="16306800" y="9515475"/>
            <a:ext cx="1447800" cy="43815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/>
        </p:spPr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6459200" y="9591675"/>
            <a:ext cx="1143000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9144000"/>
          </a:xfrm>
          <a:prstGeom prst="rect">
            <a:avLst/>
          </a:prstGeom>
          <a:solidFill>
            <a:srgbClr val="234A15"/>
          </a:solidFill>
          <a:ln/>
        </p:spPr>
      </p:sp>
      <p:sp>
        <p:nvSpPr>
          <p:cNvPr id="3" name="Text 1"/>
          <p:cNvSpPr/>
          <p:nvPr/>
        </p:nvSpPr>
        <p:spPr>
          <a:xfrm>
            <a:off x="33338" y="3571875"/>
            <a:ext cx="2860358" cy="2038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750" b="1" dirty="0">
                <a:solidFill>
                  <a:srgbClr val="6AA96F">
                    <a:alpha val="13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15750" dirty="0"/>
          </a:p>
        </p:txBody>
      </p:sp>
      <p:sp>
        <p:nvSpPr>
          <p:cNvPr id="4" name="Shape 2"/>
          <p:cNvSpPr/>
          <p:nvPr/>
        </p:nvSpPr>
        <p:spPr>
          <a:xfrm>
            <a:off x="2667000" y="0"/>
            <a:ext cx="15621000" cy="9144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3619500" y="3025229"/>
            <a:ext cx="150876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08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19500" y="3539579"/>
            <a:ext cx="150876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Travail en Réseau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3619500" y="4312965"/>
            <a:ext cx="762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8" name="Text 6"/>
          <p:cNvSpPr/>
          <p:nvPr/>
        </p:nvSpPr>
        <p:spPr>
          <a:xfrm>
            <a:off x="3619500" y="4627290"/>
            <a:ext cx="11772900" cy="459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fais partie intégrante d'un dispositif collectif structuré.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3619500" y="5276850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participe aux réunions de coordination, partage mes retours d'expérience et contribue à l'amélioration continue des pratiques.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0" y="9144000"/>
            <a:ext cx="18288000" cy="1143000"/>
          </a:xfrm>
          <a:prstGeom prst="rect">
            <a:avLst/>
          </a:prstGeom>
          <a:solidFill>
            <a:srgbClr val="1D252C"/>
          </a:solidFill>
          <a:ln/>
        </p:spPr>
      </p:sp>
      <p:sp>
        <p:nvSpPr>
          <p:cNvPr id="11" name="Shape 9"/>
          <p:cNvSpPr/>
          <p:nvPr/>
        </p:nvSpPr>
        <p:spPr>
          <a:xfrm>
            <a:off x="0" y="914400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2" name="Text 10"/>
          <p:cNvSpPr/>
          <p:nvPr/>
        </p:nvSpPr>
        <p:spPr>
          <a:xfrm>
            <a:off x="2972429" y="9460706"/>
            <a:ext cx="12343068" cy="5857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850" b="1" spc="22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L'INTELLIGENCE COLLECTIVE AU SERVICE DE LA MISSION</a:t>
            </a:r>
            <a:endParaRPr lang="en-US" sz="2850" dirty="0"/>
          </a:p>
        </p:txBody>
      </p:sp>
      <p:sp>
        <p:nvSpPr>
          <p:cNvPr id="13" name="Shape 11"/>
          <p:cNvSpPr/>
          <p:nvPr/>
        </p:nvSpPr>
        <p:spPr>
          <a:xfrm>
            <a:off x="16306800" y="9515475"/>
            <a:ext cx="1447800" cy="43815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6459200" y="9591675"/>
            <a:ext cx="1143000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9144000"/>
          </a:xfrm>
          <a:prstGeom prst="rect">
            <a:avLst/>
          </a:prstGeom>
          <a:solidFill>
            <a:srgbClr val="234A15"/>
          </a:solidFill>
          <a:ln/>
        </p:spPr>
      </p:sp>
      <p:sp>
        <p:nvSpPr>
          <p:cNvPr id="3" name="Text 1"/>
          <p:cNvSpPr/>
          <p:nvPr/>
        </p:nvSpPr>
        <p:spPr>
          <a:xfrm>
            <a:off x="66303" y="3571875"/>
            <a:ext cx="2787752" cy="2038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750" b="1" dirty="0">
                <a:solidFill>
                  <a:srgbClr val="6AA96F">
                    <a:alpha val="13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15750" dirty="0"/>
          </a:p>
        </p:txBody>
      </p:sp>
      <p:sp>
        <p:nvSpPr>
          <p:cNvPr id="4" name="Shape 2"/>
          <p:cNvSpPr/>
          <p:nvPr/>
        </p:nvSpPr>
        <p:spPr>
          <a:xfrm>
            <a:off x="2667000" y="0"/>
            <a:ext cx="15621000" cy="9144000"/>
          </a:xfrm>
          <a:prstGeom prst="rect">
            <a:avLst/>
          </a:prstGeom>
          <a:solidFill>
            <a:srgbClr val="EAF2E8"/>
          </a:solidFill>
          <a:ln/>
        </p:spPr>
      </p:sp>
      <p:sp>
        <p:nvSpPr>
          <p:cNvPr id="5" name="Text 3"/>
          <p:cNvSpPr/>
          <p:nvPr/>
        </p:nvSpPr>
        <p:spPr>
          <a:xfrm>
            <a:off x="3619500" y="3025229"/>
            <a:ext cx="150876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09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19500" y="3539579"/>
            <a:ext cx="150876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Amélioration Continue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3619500" y="4312965"/>
            <a:ext cx="762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8" name="Text 6"/>
          <p:cNvSpPr/>
          <p:nvPr/>
        </p:nvSpPr>
        <p:spPr>
          <a:xfrm>
            <a:off x="3619500" y="4627290"/>
            <a:ext cx="11772900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m'engage à me former régulièrement aux nouveaux outils (PMS, channel manager, CRM), aux évolutions réglementaires et aux bonnes pratiques du secteur.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3619500" y="5697810"/>
            <a:ext cx="11772900" cy="459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234A1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reste en veille active, curieux et adaptable.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0" y="9144000"/>
            <a:ext cx="18288000" cy="1143000"/>
          </a:xfrm>
          <a:prstGeom prst="rect">
            <a:avLst/>
          </a:prstGeom>
          <a:solidFill>
            <a:srgbClr val="1D252C"/>
          </a:solidFill>
          <a:ln/>
        </p:spPr>
      </p:sp>
      <p:sp>
        <p:nvSpPr>
          <p:cNvPr id="11" name="Shape 9"/>
          <p:cNvSpPr/>
          <p:nvPr/>
        </p:nvSpPr>
        <p:spPr>
          <a:xfrm>
            <a:off x="0" y="914400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2" name="Text 10"/>
          <p:cNvSpPr/>
          <p:nvPr/>
        </p:nvSpPr>
        <p:spPr>
          <a:xfrm>
            <a:off x="3444240" y="9448800"/>
            <a:ext cx="1139952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000" b="1" spc="22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RESTER EN MOUVEMENT POUR RESTER PERTINENT</a:t>
            </a:r>
            <a:endParaRPr lang="en-US" sz="3000" dirty="0"/>
          </a:p>
        </p:txBody>
      </p:sp>
      <p:sp>
        <p:nvSpPr>
          <p:cNvPr id="13" name="Shape 11"/>
          <p:cNvSpPr/>
          <p:nvPr/>
        </p:nvSpPr>
        <p:spPr>
          <a:xfrm>
            <a:off x="16306800" y="9515475"/>
            <a:ext cx="1447800" cy="43815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6459200" y="9591675"/>
            <a:ext cx="1143000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9144000"/>
          </a:xfrm>
          <a:prstGeom prst="rect">
            <a:avLst/>
          </a:prstGeom>
          <a:solidFill>
            <a:srgbClr val="234A15"/>
          </a:solidFill>
          <a:ln/>
        </p:spPr>
      </p:sp>
      <p:sp>
        <p:nvSpPr>
          <p:cNvPr id="3" name="Text 1"/>
          <p:cNvSpPr/>
          <p:nvPr/>
        </p:nvSpPr>
        <p:spPr>
          <a:xfrm>
            <a:off x="305321" y="3571875"/>
            <a:ext cx="2261912" cy="2038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750" b="1" dirty="0">
                <a:solidFill>
                  <a:srgbClr val="6AA96F">
                    <a:alpha val="13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</a:t>
            </a:r>
            <a:endParaRPr lang="en-US" sz="15750" dirty="0"/>
          </a:p>
        </p:txBody>
      </p:sp>
      <p:sp>
        <p:nvSpPr>
          <p:cNvPr id="4" name="Shape 2"/>
          <p:cNvSpPr/>
          <p:nvPr/>
        </p:nvSpPr>
        <p:spPr>
          <a:xfrm>
            <a:off x="2667000" y="0"/>
            <a:ext cx="15621000" cy="9144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3619500" y="2385194"/>
            <a:ext cx="150876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10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19500" y="2899544"/>
            <a:ext cx="15087600" cy="582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sur les Résultats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3619500" y="3672929"/>
            <a:ext cx="762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8" name="Text 6"/>
          <p:cNvSpPr/>
          <p:nvPr/>
        </p:nvSpPr>
        <p:spPr>
          <a:xfrm>
            <a:off x="3619500" y="3968204"/>
            <a:ext cx="11772900" cy="459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 définis des objectifs clairs et mesurables en amont de chaque mission.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3619500" y="4617765"/>
            <a:ext cx="5648325" cy="624780"/>
          </a:xfrm>
          <a:prstGeom prst="roundRect">
            <a:avLst>
              <a:gd name="adj" fmla="val 15245"/>
            </a:avLst>
          </a:prstGeom>
          <a:solidFill>
            <a:srgbClr val="EAF2E8"/>
          </a:solidFill>
          <a:ln/>
        </p:spPr>
      </p:sp>
      <p:sp>
        <p:nvSpPr>
          <p:cNvPr id="10" name="Shape 8"/>
          <p:cNvSpPr/>
          <p:nvPr/>
        </p:nvSpPr>
        <p:spPr>
          <a:xfrm>
            <a:off x="3829050" y="4892055"/>
            <a:ext cx="76200" cy="7620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11" name="Text 9"/>
          <p:cNvSpPr/>
          <p:nvPr/>
        </p:nvSpPr>
        <p:spPr>
          <a:xfrm>
            <a:off x="4038600" y="4770165"/>
            <a:ext cx="3042731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Amélioration du RevPAR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9401175" y="4617765"/>
            <a:ext cx="5648325" cy="624780"/>
          </a:xfrm>
          <a:prstGeom prst="roundRect">
            <a:avLst>
              <a:gd name="adj" fmla="val 15245"/>
            </a:avLst>
          </a:prstGeom>
          <a:solidFill>
            <a:srgbClr val="EAF2E8"/>
          </a:solidFill>
          <a:ln/>
        </p:spPr>
      </p:sp>
      <p:sp>
        <p:nvSpPr>
          <p:cNvPr id="13" name="Shape 11"/>
          <p:cNvSpPr/>
          <p:nvPr/>
        </p:nvSpPr>
        <p:spPr>
          <a:xfrm>
            <a:off x="9610725" y="4892055"/>
            <a:ext cx="76200" cy="7620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14" name="Text 12"/>
          <p:cNvSpPr/>
          <p:nvPr/>
        </p:nvSpPr>
        <p:spPr>
          <a:xfrm>
            <a:off x="9820275" y="4770165"/>
            <a:ext cx="2297601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Maîtrise des coûts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3619500" y="5375895"/>
            <a:ext cx="5648325" cy="624780"/>
          </a:xfrm>
          <a:prstGeom prst="roundRect">
            <a:avLst>
              <a:gd name="adj" fmla="val 15245"/>
            </a:avLst>
          </a:prstGeom>
          <a:solidFill>
            <a:srgbClr val="EAF2E8"/>
          </a:solidFill>
          <a:ln/>
        </p:spPr>
      </p:sp>
      <p:sp>
        <p:nvSpPr>
          <p:cNvPr id="16" name="Shape 14"/>
          <p:cNvSpPr/>
          <p:nvPr/>
        </p:nvSpPr>
        <p:spPr>
          <a:xfrm>
            <a:off x="3829050" y="5650185"/>
            <a:ext cx="76200" cy="7620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17" name="Text 15"/>
          <p:cNvSpPr/>
          <p:nvPr/>
        </p:nvSpPr>
        <p:spPr>
          <a:xfrm>
            <a:off x="4038600" y="5528295"/>
            <a:ext cx="4532583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Développement du chiffre d'affaires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9401175" y="5375895"/>
            <a:ext cx="5648325" cy="624780"/>
          </a:xfrm>
          <a:prstGeom prst="roundRect">
            <a:avLst>
              <a:gd name="adj" fmla="val 15245"/>
            </a:avLst>
          </a:prstGeom>
          <a:solidFill>
            <a:srgbClr val="EAF2E8"/>
          </a:solidFill>
          <a:ln/>
        </p:spPr>
      </p:sp>
      <p:sp>
        <p:nvSpPr>
          <p:cNvPr id="19" name="Shape 17"/>
          <p:cNvSpPr/>
          <p:nvPr/>
        </p:nvSpPr>
        <p:spPr>
          <a:xfrm>
            <a:off x="9610725" y="5650185"/>
            <a:ext cx="76200" cy="7620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20" name="Text 18"/>
          <p:cNvSpPr/>
          <p:nvPr/>
        </p:nvSpPr>
        <p:spPr>
          <a:xfrm>
            <a:off x="9820275" y="5528295"/>
            <a:ext cx="4803934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Renforcement de la satisfaction client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3619500" y="6134026"/>
            <a:ext cx="11430000" cy="624780"/>
          </a:xfrm>
          <a:prstGeom prst="roundRect">
            <a:avLst>
              <a:gd name="adj" fmla="val 15245"/>
            </a:avLst>
          </a:prstGeom>
          <a:solidFill>
            <a:srgbClr val="234A15"/>
          </a:solidFill>
          <a:ln/>
        </p:spPr>
      </p:sp>
      <p:sp>
        <p:nvSpPr>
          <p:cNvPr id="22" name="Shape 20"/>
          <p:cNvSpPr/>
          <p:nvPr/>
        </p:nvSpPr>
        <p:spPr>
          <a:xfrm>
            <a:off x="3829050" y="6408316"/>
            <a:ext cx="76200" cy="76200"/>
          </a:xfrm>
          <a:prstGeom prst="ellipse">
            <a:avLst/>
          </a:prstGeom>
          <a:solidFill>
            <a:srgbClr val="6AA96F"/>
          </a:solidFill>
          <a:ln/>
        </p:spPr>
      </p:sp>
      <p:sp>
        <p:nvSpPr>
          <p:cNvPr id="23" name="Text 21"/>
          <p:cNvSpPr/>
          <p:nvPr/>
        </p:nvSpPr>
        <p:spPr>
          <a:xfrm>
            <a:off x="4038600" y="6286426"/>
            <a:ext cx="4164479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Professionnalisation des équipes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0" y="9144000"/>
            <a:ext cx="18288000" cy="1143000"/>
          </a:xfrm>
          <a:prstGeom prst="rect">
            <a:avLst/>
          </a:prstGeom>
          <a:solidFill>
            <a:srgbClr val="1D252C"/>
          </a:solidFill>
          <a:ln/>
        </p:spPr>
      </p:sp>
      <p:sp>
        <p:nvSpPr>
          <p:cNvPr id="25" name="Shape 23"/>
          <p:cNvSpPr/>
          <p:nvPr/>
        </p:nvSpPr>
        <p:spPr>
          <a:xfrm>
            <a:off x="0" y="914400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26" name="Text 24"/>
          <p:cNvSpPr/>
          <p:nvPr/>
        </p:nvSpPr>
        <p:spPr>
          <a:xfrm>
            <a:off x="2816490" y="9477375"/>
            <a:ext cx="12655019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700" b="1" spc="22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OBJECTIFS MESURABLES POUR DES PROGRÈS DURABLES</a:t>
            </a:r>
            <a:endParaRPr lang="en-US" sz="2700" dirty="0"/>
          </a:p>
        </p:txBody>
      </p:sp>
      <p:sp>
        <p:nvSpPr>
          <p:cNvPr id="27" name="Shape 25"/>
          <p:cNvSpPr/>
          <p:nvPr/>
        </p:nvSpPr>
        <p:spPr>
          <a:xfrm>
            <a:off x="16306800" y="9515475"/>
            <a:ext cx="1447800" cy="438150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/>
        </p:spPr>
      </p:sp>
      <p:pic>
        <p:nvPicPr>
          <p:cNvPr id="28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6459200" y="9591675"/>
            <a:ext cx="1143000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762500" cy="102870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3" name="Shape 1"/>
          <p:cNvSpPr/>
          <p:nvPr/>
        </p:nvSpPr>
        <p:spPr>
          <a:xfrm>
            <a:off x="-952500" y="-952500"/>
            <a:ext cx="3619500" cy="3619500"/>
          </a:xfrm>
          <a:prstGeom prst="ellipse">
            <a:avLst/>
          </a:prstGeom>
          <a:solidFill>
            <a:srgbClr val="234A15">
              <a:alpha val="4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09600" y="7985820"/>
            <a:ext cx="389763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FFFFFF">
                    <a:alpha val="5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CONTEXTE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09600" y="8519220"/>
            <a:ext cx="3649599" cy="10438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Originals Hotels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5524500" y="2784202"/>
            <a:ext cx="1278255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RÉSEAU THE ORIGINALS HOTELS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524500" y="3393802"/>
            <a:ext cx="9614535" cy="1546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2400" dirty="0">
                <a:solidFill>
                  <a:srgbClr val="234A1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Plus de </a:t>
            </a:r>
            <a:pPr algn="l" indent="0" marL="0">
              <a:lnSpc>
                <a:spcPct val="165000"/>
              </a:lnSpc>
              <a:buNone/>
            </a:pPr>
            <a:r>
              <a:rPr lang="en-US" sz="2400" b="1" dirty="0">
                <a:solidFill>
                  <a:srgbClr val="234A1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350 établissements indépendants </a:t>
            </a:r>
            <a:pPr algn="l" indent="0" marL="0">
              <a:lnSpc>
                <a:spcPct val="165000"/>
              </a:lnSpc>
              <a:buNone/>
            </a:pPr>
            <a:r>
              <a:rPr lang="en-US" sz="2400" dirty="0">
                <a:solidFill>
                  <a:srgbClr val="234A1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répartis sur l'ensemble du territoire, unis par une même vision de l'hospitalité : authentique, humaine, locale et engagée.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5524500" y="5131073"/>
            <a:ext cx="9418320" cy="1438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Fondée sur un modèle coopératif unique, la marque valorise l'indépendance de ses membres tout en leur apportant les outils, le soutien et la force d'un grand réseau.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5524500" y="6988448"/>
            <a:ext cx="47625" cy="51435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0" name="Text 8"/>
          <p:cNvSpPr/>
          <p:nvPr/>
        </p:nvSpPr>
        <p:spPr>
          <a:xfrm>
            <a:off x="5915025" y="6988448"/>
            <a:ext cx="12352973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i="1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"Chez nous, vous êtes chez vous."</a:t>
            </a:r>
            <a:endParaRPr lang="en-US" sz="270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5849600" y="9486900"/>
            <a:ext cx="1676400" cy="4191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234A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3A7E32">
                  <a:alpha val="28000"/>
                </a:srgbClr>
              </a:gs>
              <a:gs pos="60000">
                <a:srgbClr val="3A7E32">
                  <a:alpha val="0"/>
                </a:srgbClr>
              </a:gs>
            </a:gsLst>
            <a:path path="circle">
              <a:fillToRect l="65000" t="35000" r="35000" b="6500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14097000" y="6477000"/>
            <a:ext cx="4953000" cy="4953000"/>
          </a:xfrm>
          <a:prstGeom prst="ellipse">
            <a:avLst/>
          </a:prstGeom>
          <a:solidFill>
            <a:srgbClr val="1D252C">
              <a:alpha val="3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762000" y="-762000"/>
            <a:ext cx="3429000" cy="3429000"/>
          </a:xfrm>
          <a:prstGeom prst="ellipse">
            <a:avLst/>
          </a:prstGeom>
          <a:solidFill>
            <a:srgbClr val="3A7E32">
              <a:alpha val="1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0" y="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6" name="Text 4"/>
          <p:cNvSpPr/>
          <p:nvPr/>
        </p:nvSpPr>
        <p:spPr>
          <a:xfrm>
            <a:off x="7582853" y="2405137"/>
            <a:ext cx="312229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spc="300" kern="0" dirty="0">
                <a:solidFill>
                  <a:srgbClr val="6AA9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 FINAL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2767013" y="3014737"/>
            <a:ext cx="12753975" cy="32382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signant cette charte, le représentant mandataire s'engage à incarner les valeurs de The Originals Expert et à contribuer activement à la réussite durable des établissements accompagnés.</a:t>
            </a:r>
            <a:endParaRPr lang="en-US" sz="4200" dirty="0"/>
          </a:p>
        </p:txBody>
      </p:sp>
      <p:sp>
        <p:nvSpPr>
          <p:cNvPr id="8" name="Shape 6"/>
          <p:cNvSpPr/>
          <p:nvPr/>
        </p:nvSpPr>
        <p:spPr>
          <a:xfrm>
            <a:off x="8763000" y="6595914"/>
            <a:ext cx="762000" cy="28575"/>
          </a:xfrm>
          <a:prstGeom prst="rect">
            <a:avLst/>
          </a:prstGeom>
          <a:solidFill>
            <a:srgbClr val="6AA96F"/>
          </a:solidFill>
          <a:ln/>
        </p:spPr>
      </p:sp>
      <p:sp>
        <p:nvSpPr>
          <p:cNvPr id="9" name="Shape 7"/>
          <p:cNvSpPr/>
          <p:nvPr/>
        </p:nvSpPr>
        <p:spPr>
          <a:xfrm>
            <a:off x="4130650" y="7043589"/>
            <a:ext cx="114300" cy="114300"/>
          </a:xfrm>
          <a:prstGeom prst="ellipse">
            <a:avLst/>
          </a:prstGeom>
          <a:solidFill>
            <a:srgbClr val="6AA96F"/>
          </a:solidFill>
          <a:ln/>
        </p:spPr>
      </p:sp>
      <p:sp>
        <p:nvSpPr>
          <p:cNvPr id="10" name="Text 8"/>
          <p:cNvSpPr/>
          <p:nvPr/>
        </p:nvSpPr>
        <p:spPr>
          <a:xfrm>
            <a:off x="3029549" y="7310289"/>
            <a:ext cx="2316428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000" b="1" spc="7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Confiance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661100" y="7195989"/>
            <a:ext cx="9525" cy="533400"/>
          </a:xfrm>
          <a:prstGeom prst="rect">
            <a:avLst/>
          </a:prstGeom>
          <a:solidFill>
            <a:srgbClr val="6AA96F">
              <a:alpha val="35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9086776" y="7043589"/>
            <a:ext cx="114300" cy="114300"/>
          </a:xfrm>
          <a:prstGeom prst="ellipse">
            <a:avLst/>
          </a:prstGeom>
          <a:solidFill>
            <a:srgbClr val="6AA96F"/>
          </a:solidFill>
          <a:ln/>
        </p:spPr>
      </p:sp>
      <p:sp>
        <p:nvSpPr>
          <p:cNvPr id="13" name="Text 11"/>
          <p:cNvSpPr/>
          <p:nvPr/>
        </p:nvSpPr>
        <p:spPr>
          <a:xfrm>
            <a:off x="8265285" y="7310289"/>
            <a:ext cx="175735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000" b="1" spc="7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Rigueur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11617300" y="7195989"/>
            <a:ext cx="9525" cy="533400"/>
          </a:xfrm>
          <a:prstGeom prst="rect">
            <a:avLst/>
          </a:prstGeom>
          <a:solidFill>
            <a:srgbClr val="6AA96F">
              <a:alpha val="35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4042975" y="7043589"/>
            <a:ext cx="114300" cy="114300"/>
          </a:xfrm>
          <a:prstGeom prst="ellipse">
            <a:avLst/>
          </a:prstGeom>
          <a:solidFill>
            <a:srgbClr val="6AA96F"/>
          </a:solidFill>
          <a:ln/>
        </p:spPr>
      </p:sp>
      <p:sp>
        <p:nvSpPr>
          <p:cNvPr id="16" name="Text 14"/>
          <p:cNvSpPr/>
          <p:nvPr/>
        </p:nvSpPr>
        <p:spPr>
          <a:xfrm>
            <a:off x="12426017" y="7310289"/>
            <a:ext cx="3348216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000" b="1" spc="75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Responsabilité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7353300" y="419100"/>
            <a:ext cx="3581400" cy="1028700"/>
          </a:xfrm>
          <a:prstGeom prst="roundRect">
            <a:avLst>
              <a:gd name="adj" fmla="val 9259"/>
            </a:avLst>
          </a:prstGeom>
          <a:solidFill>
            <a:srgbClr val="FFFFFF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620000" y="552450"/>
            <a:ext cx="3048000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A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60960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NOTRE IDENTITÉ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066800"/>
            <a:ext cx="176022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Nos 5 Valeurs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1143000" y="2072580"/>
            <a:ext cx="3032745" cy="7452420"/>
          </a:xfrm>
          <a:prstGeom prst="roundRect">
            <a:avLst>
              <a:gd name="adj" fmla="val 376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19050" dir="5400000">
              <a:srgbClr val="1D252C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485900" y="2529780"/>
            <a:ext cx="495300" cy="495300"/>
          </a:xfrm>
          <a:prstGeom prst="roundRect">
            <a:avLst>
              <a:gd name="adj" fmla="val 19231"/>
            </a:avLst>
          </a:prstGeom>
          <a:solidFill>
            <a:srgbClr val="EAF2E8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9725" y="2653605"/>
            <a:ext cx="247650" cy="24765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85900" y="3253680"/>
            <a:ext cx="258164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Humanité</a:t>
            </a:r>
            <a:endParaRPr lang="en-US" sz="2250" dirty="0"/>
          </a:p>
        </p:txBody>
      </p:sp>
      <p:sp>
        <p:nvSpPr>
          <p:cNvPr id="8" name="Shape 5"/>
          <p:cNvSpPr/>
          <p:nvPr/>
        </p:nvSpPr>
        <p:spPr>
          <a:xfrm>
            <a:off x="1485900" y="3815655"/>
            <a:ext cx="3048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9" name="Text 6"/>
          <p:cNvSpPr/>
          <p:nvPr/>
        </p:nvSpPr>
        <p:spPr>
          <a:xfrm>
            <a:off x="1485900" y="3996630"/>
            <a:ext cx="2423145" cy="51092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relation sincère et attentive avec chaque client.</a:t>
            </a:r>
            <a:endParaRPr lang="en-US" sz="21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485" y="7929563"/>
            <a:ext cx="1409700" cy="140970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4385295" y="2072580"/>
            <a:ext cx="3032820" cy="7452420"/>
          </a:xfrm>
          <a:prstGeom prst="roundRect">
            <a:avLst>
              <a:gd name="adj" fmla="val 376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19050" dir="5400000">
              <a:srgbClr val="1D252C">
                <a:alpha val="7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728195" y="2529780"/>
            <a:ext cx="495300" cy="495300"/>
          </a:xfrm>
          <a:prstGeom prst="roundRect">
            <a:avLst>
              <a:gd name="adj" fmla="val 19231"/>
            </a:avLst>
          </a:prstGeom>
          <a:solidFill>
            <a:srgbClr val="EAF2E8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020" y="2653605"/>
            <a:ext cx="247650" cy="24765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728195" y="3253680"/>
            <a:ext cx="2581721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Générosité</a:t>
            </a:r>
            <a:endParaRPr lang="en-US" sz="2250" dirty="0"/>
          </a:p>
        </p:txBody>
      </p:sp>
      <p:sp>
        <p:nvSpPr>
          <p:cNvPr id="15" name="Shape 10"/>
          <p:cNvSpPr/>
          <p:nvPr/>
        </p:nvSpPr>
        <p:spPr>
          <a:xfrm>
            <a:off x="4728195" y="3815655"/>
            <a:ext cx="3048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6" name="Text 11"/>
          <p:cNvSpPr/>
          <p:nvPr/>
        </p:nvSpPr>
        <p:spPr>
          <a:xfrm>
            <a:off x="4728195" y="3996630"/>
            <a:ext cx="2423220" cy="51092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sens du détail et de l'accueil authentique.</a:t>
            </a:r>
            <a:endParaRPr lang="en-US" sz="210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6855" y="7929563"/>
            <a:ext cx="1409700" cy="1409700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7627665" y="2072580"/>
            <a:ext cx="3032745" cy="7452420"/>
          </a:xfrm>
          <a:prstGeom prst="roundRect">
            <a:avLst>
              <a:gd name="adj" fmla="val 376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19050" dir="5400000">
              <a:srgbClr val="1D252C">
                <a:alpha val="7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7970565" y="2529780"/>
            <a:ext cx="495300" cy="495300"/>
          </a:xfrm>
          <a:prstGeom prst="roundRect">
            <a:avLst>
              <a:gd name="adj" fmla="val 19231"/>
            </a:avLst>
          </a:prstGeom>
          <a:solidFill>
            <a:srgbClr val="EAF2E8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4390" y="2653605"/>
            <a:ext cx="247650" cy="24765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7970565" y="3253680"/>
            <a:ext cx="258164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Localité</a:t>
            </a:r>
            <a:endParaRPr lang="en-US" sz="2250" dirty="0"/>
          </a:p>
        </p:txBody>
      </p:sp>
      <p:sp>
        <p:nvSpPr>
          <p:cNvPr id="22" name="Shape 15"/>
          <p:cNvSpPr/>
          <p:nvPr/>
        </p:nvSpPr>
        <p:spPr>
          <a:xfrm>
            <a:off x="7970565" y="3815655"/>
            <a:ext cx="3048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23" name="Text 16"/>
          <p:cNvSpPr/>
          <p:nvPr/>
        </p:nvSpPr>
        <p:spPr>
          <a:xfrm>
            <a:off x="7970565" y="3996630"/>
            <a:ext cx="2423145" cy="51092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ancrage fort dans le territoire et la culture locale.</a:t>
            </a:r>
            <a:endParaRPr lang="en-US" sz="210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9150" y="7929563"/>
            <a:ext cx="1409700" cy="140970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10869960" y="2072580"/>
            <a:ext cx="3032745" cy="7452420"/>
          </a:xfrm>
          <a:prstGeom prst="roundRect">
            <a:avLst>
              <a:gd name="adj" fmla="val 376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19050" dir="5400000">
              <a:srgbClr val="1D252C">
                <a:alpha val="7000"/>
              </a:srgbClr>
            </a:outerShdw>
          </a:effectLst>
        </p:spPr>
      </p:sp>
      <p:sp>
        <p:nvSpPr>
          <p:cNvPr id="26" name="Shape 18"/>
          <p:cNvSpPr/>
          <p:nvPr/>
        </p:nvSpPr>
        <p:spPr>
          <a:xfrm>
            <a:off x="11212860" y="2529780"/>
            <a:ext cx="495300" cy="495300"/>
          </a:xfrm>
          <a:prstGeom prst="roundRect">
            <a:avLst>
              <a:gd name="adj" fmla="val 19231"/>
            </a:avLst>
          </a:prstGeom>
          <a:solidFill>
            <a:srgbClr val="EAF2E8"/>
          </a:solidFill>
          <a:ln/>
        </p:spPr>
      </p:sp>
      <p:pic>
        <p:nvPicPr>
          <p:cNvPr id="2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36685" y="2653605"/>
            <a:ext cx="247650" cy="247650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11212860" y="3253680"/>
            <a:ext cx="258164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Autonomie</a:t>
            </a:r>
            <a:endParaRPr lang="en-US" sz="2250" dirty="0"/>
          </a:p>
        </p:txBody>
      </p:sp>
      <p:sp>
        <p:nvSpPr>
          <p:cNvPr id="29" name="Shape 20"/>
          <p:cNvSpPr/>
          <p:nvPr/>
        </p:nvSpPr>
        <p:spPr>
          <a:xfrm>
            <a:off x="11212860" y="3815655"/>
            <a:ext cx="3048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30" name="Text 21"/>
          <p:cNvSpPr/>
          <p:nvPr/>
        </p:nvSpPr>
        <p:spPr>
          <a:xfrm>
            <a:off x="11212860" y="3996630"/>
            <a:ext cx="2423145" cy="51092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liberté de chaque hôtelier dans ses décisions.</a:t>
            </a:r>
            <a:endParaRPr lang="en-US" sz="2100" dirty="0"/>
          </a:p>
        </p:txBody>
      </p:sp>
      <p:pic>
        <p:nvPicPr>
          <p:cNvPr id="3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81445" y="7929563"/>
            <a:ext cx="1409700" cy="1409700"/>
          </a:xfrm>
          <a:prstGeom prst="rect">
            <a:avLst/>
          </a:prstGeom>
        </p:spPr>
      </p:pic>
      <p:sp>
        <p:nvSpPr>
          <p:cNvPr id="32" name="Shape 22"/>
          <p:cNvSpPr/>
          <p:nvPr/>
        </p:nvSpPr>
        <p:spPr>
          <a:xfrm>
            <a:off x="14112255" y="2072580"/>
            <a:ext cx="3032745" cy="7452420"/>
          </a:xfrm>
          <a:prstGeom prst="roundRect">
            <a:avLst>
              <a:gd name="adj" fmla="val 3769"/>
            </a:avLst>
          </a:prstGeom>
          <a:solidFill>
            <a:srgbClr val="234A15"/>
          </a:solidFill>
          <a:ln/>
          <a:effectLst>
            <a:outerShdw sx="100000" sy="100000" kx="0" ky="0" algn="bl" rotWithShape="0" blurRad="152400" dist="19050" dir="5400000">
              <a:srgbClr val="1D252C">
                <a:alpha val="7000"/>
              </a:srgbClr>
            </a:outerShdw>
          </a:effectLst>
        </p:spPr>
      </p:sp>
      <p:sp>
        <p:nvSpPr>
          <p:cNvPr id="33" name="Shape 23"/>
          <p:cNvSpPr/>
          <p:nvPr/>
        </p:nvSpPr>
        <p:spPr>
          <a:xfrm>
            <a:off x="14455155" y="2529780"/>
            <a:ext cx="495300" cy="495300"/>
          </a:xfrm>
          <a:prstGeom prst="roundRect">
            <a:avLst>
              <a:gd name="adj" fmla="val 19231"/>
            </a:avLst>
          </a:prstGeom>
          <a:solidFill>
            <a:srgbClr val="6AA96F">
              <a:alpha val="20000"/>
            </a:srgbClr>
          </a:solidFill>
          <a:ln/>
        </p:spPr>
      </p:sp>
      <p:pic>
        <p:nvPicPr>
          <p:cNvPr id="3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78980" y="2653605"/>
            <a:ext cx="247650" cy="247650"/>
          </a:xfrm>
          <a:prstGeom prst="rect">
            <a:avLst/>
          </a:prstGeom>
        </p:spPr>
      </p:pic>
      <p:sp>
        <p:nvSpPr>
          <p:cNvPr id="35" name="Text 24"/>
          <p:cNvSpPr/>
          <p:nvPr/>
        </p:nvSpPr>
        <p:spPr>
          <a:xfrm>
            <a:off x="14455155" y="3253680"/>
            <a:ext cx="258164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Engagement</a:t>
            </a:r>
            <a:endParaRPr lang="en-US" sz="2250" dirty="0"/>
          </a:p>
        </p:txBody>
      </p:sp>
      <p:sp>
        <p:nvSpPr>
          <p:cNvPr id="36" name="Shape 25"/>
          <p:cNvSpPr/>
          <p:nvPr/>
        </p:nvSpPr>
        <p:spPr>
          <a:xfrm>
            <a:off x="14455155" y="3815655"/>
            <a:ext cx="304800" cy="28575"/>
          </a:xfrm>
          <a:prstGeom prst="rect">
            <a:avLst/>
          </a:prstGeom>
          <a:solidFill>
            <a:srgbClr val="6AA96F"/>
          </a:solidFill>
          <a:ln/>
        </p:spPr>
      </p:sp>
      <p:sp>
        <p:nvSpPr>
          <p:cNvPr id="37" name="Text 26"/>
          <p:cNvSpPr/>
          <p:nvPr/>
        </p:nvSpPr>
        <p:spPr>
          <a:xfrm>
            <a:off x="14455155" y="3996630"/>
            <a:ext cx="2423145" cy="51092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1800" dirty="0">
                <a:solidFill>
                  <a:srgbClr val="D4EBCF">
                    <a:alpha val="9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Dans la qualité, la durabilité et la relation client.</a:t>
            </a:r>
            <a:endParaRPr lang="en-US" sz="1800" dirty="0"/>
          </a:p>
        </p:txBody>
      </p:sp>
      <p:pic>
        <p:nvPicPr>
          <p:cNvPr id="3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23740" y="7929563"/>
            <a:ext cx="1409700" cy="1409700"/>
          </a:xfrm>
          <a:prstGeom prst="rect">
            <a:avLst/>
          </a:prstGeom>
        </p:spPr>
      </p:pic>
      <p:pic>
        <p:nvPicPr>
          <p:cNvPr id="39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0"/>
          <a:stretch/>
        </p:blipFill>
        <p:spPr>
          <a:xfrm>
            <a:off x="16002000" y="9563100"/>
            <a:ext cx="1524000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177951"/>
            <a:ext cx="121539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GENÈSE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2749451"/>
            <a:ext cx="11380470" cy="1211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The Originals Expert ?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143000" y="4341912"/>
            <a:ext cx="7456170" cy="2038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22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hôteliers du réseau font face à des défis concrets : recrutement, pilotage financier, qualité de service, délégation, transition, reprise ou transmission.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1143000" y="6608862"/>
            <a:ext cx="7456170" cy="1538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225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d'entre eux expriment le besoin d'un accompagnement de proximité, assuré par des professionnels de confiance.</a:t>
            </a:r>
            <a:endParaRPr lang="en-US" sz="2250" dirty="0"/>
          </a:p>
        </p:txBody>
      </p:sp>
      <p:sp>
        <p:nvSpPr>
          <p:cNvPr id="6" name="Shape 4"/>
          <p:cNvSpPr/>
          <p:nvPr/>
        </p:nvSpPr>
        <p:spPr>
          <a:xfrm>
            <a:off x="12954000" y="0"/>
            <a:ext cx="5334000" cy="10287000"/>
          </a:xfrm>
          <a:prstGeom prst="rect">
            <a:avLst/>
          </a:prstGeom>
          <a:solidFill>
            <a:srgbClr val="234A15"/>
          </a:solidFill>
          <a:ln/>
        </p:spPr>
      </p:sp>
      <p:sp>
        <p:nvSpPr>
          <p:cNvPr id="7" name="Shape 5"/>
          <p:cNvSpPr/>
          <p:nvPr/>
        </p:nvSpPr>
        <p:spPr>
          <a:xfrm>
            <a:off x="16192500" y="-762000"/>
            <a:ext cx="2857500" cy="2857500"/>
          </a:xfrm>
          <a:prstGeom prst="ellipse">
            <a:avLst/>
          </a:prstGeom>
          <a:solidFill>
            <a:srgbClr val="3A7E32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12382500" y="8763000"/>
            <a:ext cx="2476500" cy="2476500"/>
          </a:xfrm>
          <a:prstGeom prst="ellipse">
            <a:avLst/>
          </a:prstGeom>
          <a:solidFill>
            <a:srgbClr val="3A7E32">
              <a:alpha val="12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3563600" y="1157288"/>
            <a:ext cx="452628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6AA9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NOTRE RÉPONSE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3563600" y="1728788"/>
            <a:ext cx="4238244" cy="2952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Originals Expert a été conçue pour apporter une réponse </a:t>
            </a:r>
            <a:pPr algn="l" indent="0" marL="0">
              <a:lnSpc>
                <a:spcPct val="170000"/>
              </a:lnSpc>
              <a:buNone/>
            </a:pPr>
            <a:r>
              <a:rPr lang="en-US" sz="2250" b="1" dirty="0">
                <a:solidFill>
                  <a:srgbClr val="6AA9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opérationnelle, structurée </a:t>
            </a:r>
            <a:pPr algn="l" indent="0" marL="0">
              <a:lnSpc>
                <a:spcPct val="17000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et profondément ancrée dans les valeurs de la coopérative.</a:t>
            </a:r>
            <a:endParaRPr lang="en-US" sz="2250" dirty="0"/>
          </a:p>
        </p:txBody>
      </p:sp>
      <p:sp>
        <p:nvSpPr>
          <p:cNvPr id="11" name="Shape 9"/>
          <p:cNvSpPr/>
          <p:nvPr/>
        </p:nvSpPr>
        <p:spPr>
          <a:xfrm>
            <a:off x="13563600" y="5024438"/>
            <a:ext cx="4114800" cy="1266825"/>
          </a:xfrm>
          <a:prstGeom prst="roundRect">
            <a:avLst>
              <a:gd name="adj" fmla="val 7519"/>
            </a:avLst>
          </a:prstGeom>
          <a:solidFill>
            <a:srgbClr val="6AA96F">
              <a:alpha val="15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3830300" y="5619750"/>
            <a:ext cx="76200" cy="76200"/>
          </a:xfrm>
          <a:prstGeom prst="ellipse">
            <a:avLst/>
          </a:prstGeom>
          <a:solidFill>
            <a:srgbClr val="6AA96F"/>
          </a:solidFill>
          <a:ln/>
        </p:spPr>
      </p:sp>
      <p:sp>
        <p:nvSpPr>
          <p:cNvPr id="13" name="Text 11"/>
          <p:cNvSpPr/>
          <p:nvPr/>
        </p:nvSpPr>
        <p:spPr>
          <a:xfrm>
            <a:off x="14058900" y="5253038"/>
            <a:ext cx="3453384" cy="847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D4EBC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Accompagnement concret</a:t>
            </a:r>
            <a:endParaRPr lang="en-US" sz="2100" dirty="0"/>
          </a:p>
        </p:txBody>
      </p:sp>
      <p:sp>
        <p:nvSpPr>
          <p:cNvPr id="14" name="Shape 12"/>
          <p:cNvSpPr/>
          <p:nvPr/>
        </p:nvSpPr>
        <p:spPr>
          <a:xfrm>
            <a:off x="13563600" y="6443663"/>
            <a:ext cx="4114800" cy="1266825"/>
          </a:xfrm>
          <a:prstGeom prst="roundRect">
            <a:avLst>
              <a:gd name="adj" fmla="val 7519"/>
            </a:avLst>
          </a:prstGeom>
          <a:solidFill>
            <a:srgbClr val="6AA96F">
              <a:alpha val="15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3830300" y="7038975"/>
            <a:ext cx="76200" cy="76200"/>
          </a:xfrm>
          <a:prstGeom prst="ellipse">
            <a:avLst/>
          </a:prstGeom>
          <a:solidFill>
            <a:srgbClr val="6AA96F"/>
          </a:solidFill>
          <a:ln/>
        </p:spPr>
      </p:sp>
      <p:sp>
        <p:nvSpPr>
          <p:cNvPr id="16" name="Text 14"/>
          <p:cNvSpPr/>
          <p:nvPr/>
        </p:nvSpPr>
        <p:spPr>
          <a:xfrm>
            <a:off x="14058900" y="6672263"/>
            <a:ext cx="3453384" cy="847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D4EBC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Professionnels de confiance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13563600" y="7862888"/>
            <a:ext cx="4114800" cy="1266825"/>
          </a:xfrm>
          <a:prstGeom prst="roundRect">
            <a:avLst>
              <a:gd name="adj" fmla="val 7519"/>
            </a:avLst>
          </a:prstGeom>
          <a:solidFill>
            <a:srgbClr val="6AA96F">
              <a:alpha val="15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13830300" y="8458200"/>
            <a:ext cx="76200" cy="76200"/>
          </a:xfrm>
          <a:prstGeom prst="ellipse">
            <a:avLst/>
          </a:prstGeom>
          <a:solidFill>
            <a:srgbClr val="6AA96F"/>
          </a:solidFill>
          <a:ln/>
        </p:spPr>
      </p:sp>
      <p:sp>
        <p:nvSpPr>
          <p:cNvPr id="19" name="Text 17"/>
          <p:cNvSpPr/>
          <p:nvPr/>
        </p:nvSpPr>
        <p:spPr>
          <a:xfrm>
            <a:off x="14058900" y="8091488"/>
            <a:ext cx="3453384" cy="847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D4EBC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Ancré dans les valeurs coopératives</a:t>
            </a:r>
            <a:endParaRPr lang="en-US" sz="2100" dirty="0"/>
          </a:p>
        </p:txBody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143000" y="9525000"/>
            <a:ext cx="1524000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A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60960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 QUE NOUS FAISONS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066800"/>
            <a:ext cx="176022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Nos Missions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1143000" y="2072580"/>
            <a:ext cx="5156150" cy="6880920"/>
          </a:xfrm>
          <a:prstGeom prst="roundRect">
            <a:avLst>
              <a:gd name="adj" fmla="val 221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19050" dir="5400000">
              <a:srgbClr val="1D252C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524000" y="2491680"/>
            <a:ext cx="533400" cy="533400"/>
          </a:xfrm>
          <a:prstGeom prst="roundRect">
            <a:avLst>
              <a:gd name="adj" fmla="val 21429"/>
            </a:avLst>
          </a:prstGeom>
          <a:solidFill>
            <a:srgbClr val="EAF2E8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7350" y="2625030"/>
            <a:ext cx="266700" cy="2667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24000" y="3291780"/>
            <a:ext cx="4833565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Gestion Hôtelière Déléguée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1524000" y="3828976"/>
            <a:ext cx="381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9" name="Text 6"/>
          <p:cNvSpPr/>
          <p:nvPr/>
        </p:nvSpPr>
        <p:spPr>
          <a:xfrm>
            <a:off x="1524000" y="4029001"/>
            <a:ext cx="4525975" cy="45434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Mandat de gestion pour les exploitants ou investisseurs souhaitant externaliser leur direction opérationnelle.</a:t>
            </a:r>
            <a:endParaRPr lang="en-US" sz="21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225" y="7358063"/>
            <a:ext cx="1409700" cy="140970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6565850" y="2072580"/>
            <a:ext cx="5156225" cy="6880920"/>
          </a:xfrm>
          <a:prstGeom prst="roundRect">
            <a:avLst>
              <a:gd name="adj" fmla="val 221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19050" dir="5400000">
              <a:srgbClr val="1D252C">
                <a:alpha val="7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946850" y="2491680"/>
            <a:ext cx="533400" cy="533400"/>
          </a:xfrm>
          <a:prstGeom prst="roundRect">
            <a:avLst>
              <a:gd name="adj" fmla="val 21429"/>
            </a:avLst>
          </a:prstGeom>
          <a:solidFill>
            <a:srgbClr val="EAF2E8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200" y="2625030"/>
            <a:ext cx="266700" cy="2667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946850" y="3291780"/>
            <a:ext cx="4833647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de Marché</a:t>
            </a:r>
            <a:endParaRPr lang="en-US" sz="2400" dirty="0"/>
          </a:p>
        </p:txBody>
      </p:sp>
      <p:sp>
        <p:nvSpPr>
          <p:cNvPr id="15" name="Shape 10"/>
          <p:cNvSpPr/>
          <p:nvPr/>
        </p:nvSpPr>
        <p:spPr>
          <a:xfrm>
            <a:off x="6946850" y="3828976"/>
            <a:ext cx="381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6" name="Text 11"/>
          <p:cNvSpPr/>
          <p:nvPr/>
        </p:nvSpPr>
        <p:spPr>
          <a:xfrm>
            <a:off x="6946850" y="4029001"/>
            <a:ext cx="4526052" cy="45434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Analyses approfondies pour sécuriser vos investissements et orienter vos décisions stratégiques.</a:t>
            </a:r>
            <a:endParaRPr lang="en-US" sz="210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076" y="7358063"/>
            <a:ext cx="1409700" cy="1409700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11988775" y="2072580"/>
            <a:ext cx="5156225" cy="6880920"/>
          </a:xfrm>
          <a:prstGeom prst="roundRect">
            <a:avLst>
              <a:gd name="adj" fmla="val 2217"/>
            </a:avLst>
          </a:prstGeom>
          <a:solidFill>
            <a:srgbClr val="234A15"/>
          </a:solidFill>
          <a:ln/>
          <a:effectLst>
            <a:outerShdw sx="100000" sy="100000" kx="0" ky="0" algn="bl" rotWithShape="0" blurRad="152400" dist="19050" dir="5400000">
              <a:srgbClr val="1D252C">
                <a:alpha val="7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12369775" y="2491680"/>
            <a:ext cx="533400" cy="533400"/>
          </a:xfrm>
          <a:prstGeom prst="roundRect">
            <a:avLst>
              <a:gd name="adj" fmla="val 21429"/>
            </a:avLst>
          </a:prstGeom>
          <a:solidFill>
            <a:srgbClr val="6AA96F">
              <a:alpha val="18000"/>
            </a:srgbClr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03125" y="2625030"/>
            <a:ext cx="266700" cy="26670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2369775" y="3291780"/>
            <a:ext cx="4526052" cy="7695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Accompagnement Sur-mesure</a:t>
            </a:r>
            <a:endParaRPr lang="en-US" sz="2400" dirty="0"/>
          </a:p>
        </p:txBody>
      </p:sp>
      <p:sp>
        <p:nvSpPr>
          <p:cNvPr id="22" name="Shape 15"/>
          <p:cNvSpPr/>
          <p:nvPr/>
        </p:nvSpPr>
        <p:spPr>
          <a:xfrm>
            <a:off x="12369775" y="4194721"/>
            <a:ext cx="381000" cy="28575"/>
          </a:xfrm>
          <a:prstGeom prst="rect">
            <a:avLst/>
          </a:prstGeom>
          <a:solidFill>
            <a:srgbClr val="6AA96F"/>
          </a:solidFill>
          <a:ln/>
        </p:spPr>
      </p:sp>
      <p:sp>
        <p:nvSpPr>
          <p:cNvPr id="23" name="Text 16"/>
          <p:cNvSpPr/>
          <p:nvPr/>
        </p:nvSpPr>
        <p:spPr>
          <a:xfrm>
            <a:off x="12369775" y="4394746"/>
            <a:ext cx="4526052" cy="417775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800" dirty="0">
                <a:solidFill>
                  <a:srgbClr val="D4EBCF">
                    <a:alpha val="9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Audits, stratégie commerciale, RH, repositionnement, transition durable — adaptés à chaque établissement.</a:t>
            </a:r>
            <a:endParaRPr lang="en-US" sz="180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62000" y="7358063"/>
            <a:ext cx="1409700" cy="140970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143000" y="918210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Ni standardisé, ni extérieur au réseau — The Originals Expert est un prolongement naturel de la coopérative.</a:t>
            </a:r>
            <a:endParaRPr lang="en-US" sz="1800" dirty="0"/>
          </a:p>
        </p:txBody>
      </p:sp>
      <p:pic>
        <p:nvPicPr>
          <p:cNvPr id="26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16078200" y="9582150"/>
            <a:ext cx="1447800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609600"/>
            <a:ext cx="180213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NOTRE STRUCTURE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952500" y="1066800"/>
            <a:ext cx="18021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Nos 5 Fondamentaux Structurants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952500" y="2072580"/>
            <a:ext cx="3124200" cy="7452420"/>
          </a:xfrm>
          <a:prstGeom prst="roundRect">
            <a:avLst>
              <a:gd name="adj" fmla="val 3659"/>
            </a:avLst>
          </a:prstGeom>
          <a:solidFill>
            <a:srgbClr val="EAF2E8"/>
          </a:solidFill>
          <a:ln/>
        </p:spPr>
      </p:sp>
      <p:sp>
        <p:nvSpPr>
          <p:cNvPr id="5" name="Text 3"/>
          <p:cNvSpPr/>
          <p:nvPr/>
        </p:nvSpPr>
        <p:spPr>
          <a:xfrm>
            <a:off x="1295400" y="2529780"/>
            <a:ext cx="268224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900" b="1" dirty="0">
                <a:solidFill>
                  <a:srgbClr val="3A7E32">
                    <a:alpha val="18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1295400" y="3177480"/>
            <a:ext cx="25146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L'Ancrage Coopératif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295400" y="3882330"/>
            <a:ext cx="2667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8" name="Text 6"/>
          <p:cNvSpPr/>
          <p:nvPr/>
        </p:nvSpPr>
        <p:spPr>
          <a:xfrm>
            <a:off x="1295400" y="4044255"/>
            <a:ext cx="2514600" cy="50616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Issue du réseau, au service des adhérents.</a:t>
            </a:r>
            <a:endParaRPr lang="en-US" sz="210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9750" y="7929563"/>
            <a:ext cx="1409700" cy="14097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4267200" y="2072580"/>
            <a:ext cx="3124200" cy="7452420"/>
          </a:xfrm>
          <a:prstGeom prst="roundRect">
            <a:avLst>
              <a:gd name="adj" fmla="val 3659"/>
            </a:avLst>
          </a:prstGeom>
          <a:solidFill>
            <a:srgbClr val="EAF2E8"/>
          </a:solidFill>
          <a:ln/>
        </p:spPr>
      </p:sp>
      <p:sp>
        <p:nvSpPr>
          <p:cNvPr id="11" name="Text 8"/>
          <p:cNvSpPr/>
          <p:nvPr/>
        </p:nvSpPr>
        <p:spPr>
          <a:xfrm>
            <a:off x="4610100" y="2529780"/>
            <a:ext cx="268224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900" b="1" dirty="0">
                <a:solidFill>
                  <a:srgbClr val="3A7E32">
                    <a:alpha val="18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900" dirty="0"/>
          </a:p>
        </p:txBody>
      </p:sp>
      <p:sp>
        <p:nvSpPr>
          <p:cNvPr id="12" name="Text 9"/>
          <p:cNvSpPr/>
          <p:nvPr/>
        </p:nvSpPr>
        <p:spPr>
          <a:xfrm>
            <a:off x="4610100" y="3177480"/>
            <a:ext cx="268224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Proximité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610100" y="3596580"/>
            <a:ext cx="2667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4" name="Text 11"/>
          <p:cNvSpPr/>
          <p:nvPr/>
        </p:nvSpPr>
        <p:spPr>
          <a:xfrm>
            <a:off x="4610100" y="3758505"/>
            <a:ext cx="2514600" cy="53473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Représentants mandataires régionaux sélectionnés, présence terrain garantie.</a:t>
            </a:r>
            <a:endParaRPr lang="en-US" sz="2100" dirty="0"/>
          </a:p>
        </p:txBody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7929563"/>
            <a:ext cx="1409700" cy="140970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7581900" y="2072580"/>
            <a:ext cx="3124200" cy="7452420"/>
          </a:xfrm>
          <a:prstGeom prst="roundRect">
            <a:avLst>
              <a:gd name="adj" fmla="val 3659"/>
            </a:avLst>
          </a:prstGeom>
          <a:solidFill>
            <a:srgbClr val="234A15"/>
          </a:solidFill>
          <a:ln/>
        </p:spPr>
      </p:sp>
      <p:sp>
        <p:nvSpPr>
          <p:cNvPr id="17" name="Text 13"/>
          <p:cNvSpPr/>
          <p:nvPr/>
        </p:nvSpPr>
        <p:spPr>
          <a:xfrm>
            <a:off x="7924800" y="2529780"/>
            <a:ext cx="268224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900" b="1" dirty="0">
                <a:solidFill>
                  <a:srgbClr val="6AA96F">
                    <a:alpha val="2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900" dirty="0"/>
          </a:p>
        </p:txBody>
      </p:sp>
      <p:sp>
        <p:nvSpPr>
          <p:cNvPr id="18" name="Text 14"/>
          <p:cNvSpPr/>
          <p:nvPr/>
        </p:nvSpPr>
        <p:spPr>
          <a:xfrm>
            <a:off x="7924800" y="3177480"/>
            <a:ext cx="268224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L'Expertise Hôtelière</a:t>
            </a:r>
            <a:endParaRPr lang="en-US" sz="1800" dirty="0"/>
          </a:p>
        </p:txBody>
      </p:sp>
      <p:sp>
        <p:nvSpPr>
          <p:cNvPr id="19" name="Shape 15"/>
          <p:cNvSpPr/>
          <p:nvPr/>
        </p:nvSpPr>
        <p:spPr>
          <a:xfrm>
            <a:off x="7924800" y="3596580"/>
            <a:ext cx="266700" cy="28575"/>
          </a:xfrm>
          <a:prstGeom prst="rect">
            <a:avLst/>
          </a:prstGeom>
          <a:solidFill>
            <a:srgbClr val="6AA96F"/>
          </a:solidFill>
          <a:ln/>
        </p:spPr>
      </p:sp>
      <p:sp>
        <p:nvSpPr>
          <p:cNvPr id="20" name="Text 16"/>
          <p:cNvSpPr/>
          <p:nvPr/>
        </p:nvSpPr>
        <p:spPr>
          <a:xfrm>
            <a:off x="7924800" y="3758505"/>
            <a:ext cx="2514600" cy="53473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1800" dirty="0">
                <a:solidFill>
                  <a:srgbClr val="D4EBCF">
                    <a:alpha val="9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Consultants issus de l'exploitation de haut niveau.</a:t>
            </a:r>
            <a:endParaRPr lang="en-US" sz="1800" dirty="0"/>
          </a:p>
        </p:txBody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150" y="7929563"/>
            <a:ext cx="1409700" cy="1409700"/>
          </a:xfrm>
          <a:prstGeom prst="rect">
            <a:avLst/>
          </a:prstGeom>
        </p:spPr>
      </p:pic>
      <p:sp>
        <p:nvSpPr>
          <p:cNvPr id="22" name="Shape 17"/>
          <p:cNvSpPr/>
          <p:nvPr/>
        </p:nvSpPr>
        <p:spPr>
          <a:xfrm>
            <a:off x="10896600" y="2072580"/>
            <a:ext cx="3124200" cy="7452420"/>
          </a:xfrm>
          <a:prstGeom prst="roundRect">
            <a:avLst>
              <a:gd name="adj" fmla="val 3659"/>
            </a:avLst>
          </a:prstGeom>
          <a:solidFill>
            <a:srgbClr val="EAF2E8"/>
          </a:solidFill>
          <a:ln/>
        </p:spPr>
      </p:sp>
      <p:sp>
        <p:nvSpPr>
          <p:cNvPr id="23" name="Text 18"/>
          <p:cNvSpPr/>
          <p:nvPr/>
        </p:nvSpPr>
        <p:spPr>
          <a:xfrm>
            <a:off x="11239500" y="2529780"/>
            <a:ext cx="268224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900" b="1" dirty="0">
                <a:solidFill>
                  <a:srgbClr val="3A7E32">
                    <a:alpha val="18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3900" dirty="0"/>
          </a:p>
        </p:txBody>
      </p:sp>
      <p:sp>
        <p:nvSpPr>
          <p:cNvPr id="24" name="Text 19"/>
          <p:cNvSpPr/>
          <p:nvPr/>
        </p:nvSpPr>
        <p:spPr>
          <a:xfrm>
            <a:off x="11239500" y="3177480"/>
            <a:ext cx="268224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Complémentarité</a:t>
            </a:r>
            <a:endParaRPr lang="en-US" sz="1800" dirty="0"/>
          </a:p>
        </p:txBody>
      </p:sp>
      <p:sp>
        <p:nvSpPr>
          <p:cNvPr id="25" name="Shape 20"/>
          <p:cNvSpPr/>
          <p:nvPr/>
        </p:nvSpPr>
        <p:spPr>
          <a:xfrm>
            <a:off x="11239500" y="3596580"/>
            <a:ext cx="2667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26" name="Text 21"/>
          <p:cNvSpPr/>
          <p:nvPr/>
        </p:nvSpPr>
        <p:spPr>
          <a:xfrm>
            <a:off x="11239500" y="3758505"/>
            <a:ext cx="2514600" cy="53473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Équipe centrale et réseau de représentants mandataires aux profils variés.</a:t>
            </a:r>
            <a:endParaRPr lang="en-US" sz="2100" dirty="0"/>
          </a:p>
        </p:txBody>
      </p:sp>
      <p:pic>
        <p:nvPicPr>
          <p:cNvPr id="2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3850" y="7929563"/>
            <a:ext cx="1409700" cy="1409700"/>
          </a:xfrm>
          <a:prstGeom prst="rect">
            <a:avLst/>
          </a:prstGeom>
        </p:spPr>
      </p:pic>
      <p:sp>
        <p:nvSpPr>
          <p:cNvPr id="28" name="Shape 22"/>
          <p:cNvSpPr/>
          <p:nvPr/>
        </p:nvSpPr>
        <p:spPr>
          <a:xfrm>
            <a:off x="14211300" y="2072580"/>
            <a:ext cx="3124200" cy="7452420"/>
          </a:xfrm>
          <a:prstGeom prst="roundRect">
            <a:avLst>
              <a:gd name="adj" fmla="val 3659"/>
            </a:avLst>
          </a:prstGeom>
          <a:solidFill>
            <a:srgbClr val="EAF2E8"/>
          </a:solidFill>
          <a:ln/>
        </p:spPr>
      </p:sp>
      <p:sp>
        <p:nvSpPr>
          <p:cNvPr id="29" name="Text 23"/>
          <p:cNvSpPr/>
          <p:nvPr/>
        </p:nvSpPr>
        <p:spPr>
          <a:xfrm>
            <a:off x="14554200" y="2529780"/>
            <a:ext cx="268224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900" b="1" dirty="0">
                <a:solidFill>
                  <a:srgbClr val="3A7E32">
                    <a:alpha val="18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3900" dirty="0"/>
          </a:p>
        </p:txBody>
      </p:sp>
      <p:sp>
        <p:nvSpPr>
          <p:cNvPr id="30" name="Text 24"/>
          <p:cNvSpPr/>
          <p:nvPr/>
        </p:nvSpPr>
        <p:spPr>
          <a:xfrm>
            <a:off x="14554200" y="3177480"/>
            <a:ext cx="25146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Culture du Résultat</a:t>
            </a:r>
            <a:endParaRPr lang="en-US" sz="1800" dirty="0"/>
          </a:p>
        </p:txBody>
      </p:sp>
      <p:sp>
        <p:nvSpPr>
          <p:cNvPr id="31" name="Shape 25"/>
          <p:cNvSpPr/>
          <p:nvPr/>
        </p:nvSpPr>
        <p:spPr>
          <a:xfrm>
            <a:off x="14554200" y="3882330"/>
            <a:ext cx="2667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32" name="Text 26"/>
          <p:cNvSpPr/>
          <p:nvPr/>
        </p:nvSpPr>
        <p:spPr>
          <a:xfrm>
            <a:off x="14554200" y="4044255"/>
            <a:ext cx="2514600" cy="50616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clairs, objectifs suivis en continu.</a:t>
            </a:r>
            <a:endParaRPr lang="en-US" sz="2100" dirty="0"/>
          </a:p>
        </p:txBody>
      </p:sp>
      <p:pic>
        <p:nvPicPr>
          <p:cNvPr id="3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8550" y="7929563"/>
            <a:ext cx="1409700" cy="1409700"/>
          </a:xfrm>
          <a:prstGeom prst="rect">
            <a:avLst/>
          </a:prstGeom>
        </p:spPr>
      </p:pic>
      <p:pic>
        <p:nvPicPr>
          <p:cNvPr id="34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16002000" y="9563100"/>
            <a:ext cx="1524000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A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102870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3" name="Shape 1"/>
          <p:cNvSpPr/>
          <p:nvPr/>
        </p:nvSpPr>
        <p:spPr>
          <a:xfrm>
            <a:off x="2667000" y="-762000"/>
            <a:ext cx="2667000" cy="2667000"/>
          </a:xfrm>
          <a:prstGeom prst="ellipse">
            <a:avLst/>
          </a:prstGeom>
          <a:solidFill>
            <a:srgbClr val="234A15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571500" y="8953500"/>
            <a:ext cx="2286000" cy="2286000"/>
          </a:xfrm>
          <a:prstGeom prst="ellipse">
            <a:avLst/>
          </a:prstGeom>
          <a:solidFill>
            <a:srgbClr val="234A15">
              <a:alpha val="3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71500" y="3863429"/>
            <a:ext cx="37719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FFFFFF">
                    <a:alpha val="50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NOTRE PROMESSE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71500" y="4396829"/>
            <a:ext cx="3531870" cy="10438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Notre Engagement</a:t>
            </a:r>
            <a:endParaRPr lang="en-US" sz="3300" dirty="0"/>
          </a:p>
        </p:txBody>
      </p:sp>
      <p:sp>
        <p:nvSpPr>
          <p:cNvPr id="7" name="Text 5"/>
          <p:cNvSpPr/>
          <p:nvPr/>
        </p:nvSpPr>
        <p:spPr>
          <a:xfrm>
            <a:off x="571500" y="5669310"/>
            <a:ext cx="3531870" cy="7923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5000"/>
              </a:lnSpc>
              <a:buNone/>
            </a:pPr>
            <a:r>
              <a:rPr lang="en-US" sz="1800" dirty="0">
                <a:solidFill>
                  <a:srgbClr val="D4EBCF">
                    <a:alpha val="8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Originals Expert s'engage à :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524500" y="2263155"/>
            <a:ext cx="11811000" cy="822945"/>
          </a:xfrm>
          <a:prstGeom prst="roundRect">
            <a:avLst>
              <a:gd name="adj" fmla="val 115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19050" dir="5400000">
              <a:srgbClr val="1D252C">
                <a:alpha val="6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791200" y="2587005"/>
            <a:ext cx="95250" cy="9525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10" name="Text 8"/>
          <p:cNvSpPr/>
          <p:nvPr/>
        </p:nvSpPr>
        <p:spPr>
          <a:xfrm>
            <a:off x="6076950" y="2491755"/>
            <a:ext cx="7543309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Intervenir avec intégrité, transparence et professionnalisme.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5524500" y="3314700"/>
            <a:ext cx="11811000" cy="822945"/>
          </a:xfrm>
          <a:prstGeom prst="roundRect">
            <a:avLst>
              <a:gd name="adj" fmla="val 115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19050" dir="5400000">
              <a:srgbClr val="1D252C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791200" y="3638550"/>
            <a:ext cx="95250" cy="9525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13" name="Text 11"/>
          <p:cNvSpPr/>
          <p:nvPr/>
        </p:nvSpPr>
        <p:spPr>
          <a:xfrm>
            <a:off x="6076950" y="3543300"/>
            <a:ext cx="6483199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Respecter les valeurs fondatrices de la coopérative.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524500" y="4366245"/>
            <a:ext cx="11811000" cy="822945"/>
          </a:xfrm>
          <a:prstGeom prst="roundRect">
            <a:avLst>
              <a:gd name="adj" fmla="val 115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19050" dir="5400000">
              <a:srgbClr val="1D252C">
                <a:alpha val="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791200" y="4690095"/>
            <a:ext cx="95250" cy="9525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16" name="Text 14"/>
          <p:cNvSpPr/>
          <p:nvPr/>
        </p:nvSpPr>
        <p:spPr>
          <a:xfrm>
            <a:off x="6076950" y="4594845"/>
            <a:ext cx="8407375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Mettre en lumière les spécificités locales de chaque établissement.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5524500" y="5417790"/>
            <a:ext cx="11811000" cy="1188690"/>
          </a:xfrm>
          <a:prstGeom prst="roundRect">
            <a:avLst>
              <a:gd name="adj" fmla="val 801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19050" dir="5400000">
              <a:srgbClr val="1D252C">
                <a:alpha val="6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791200" y="5741640"/>
            <a:ext cx="95250" cy="9525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19" name="Text 17"/>
          <p:cNvSpPr/>
          <p:nvPr/>
        </p:nvSpPr>
        <p:spPr>
          <a:xfrm>
            <a:off x="6076950" y="5646390"/>
            <a:ext cx="11321606" cy="7695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Proposer des solutions concrètes, personnalisées, en adéquation avec les moyens et ambitions de chaque hôtel.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5524500" y="6835080"/>
            <a:ext cx="11811000" cy="1188690"/>
          </a:xfrm>
          <a:prstGeom prst="roundRect">
            <a:avLst>
              <a:gd name="adj" fmla="val 801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19050" dir="5400000">
              <a:srgbClr val="1D252C">
                <a:alpha val="6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791200" y="7158930"/>
            <a:ext cx="95250" cy="95250"/>
          </a:xfrm>
          <a:prstGeom prst="ellipse">
            <a:avLst/>
          </a:prstGeom>
          <a:solidFill>
            <a:srgbClr val="3A7E32"/>
          </a:solidFill>
          <a:ln/>
        </p:spPr>
      </p:sp>
      <p:sp>
        <p:nvSpPr>
          <p:cNvPr id="22" name="Text 20"/>
          <p:cNvSpPr/>
          <p:nvPr/>
        </p:nvSpPr>
        <p:spPr>
          <a:xfrm>
            <a:off x="6076950" y="7063680"/>
            <a:ext cx="11321606" cy="7695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Contribuer au développement collectif du réseau en favorisant le partage des bonnes pratiques.</a:t>
            </a:r>
            <a:endParaRPr lang="en-US" sz="1800" dirty="0"/>
          </a:p>
        </p:txBody>
      </p:sp>
      <p:pic>
        <p:nvPicPr>
          <p:cNvPr id="2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6002000" y="9525000"/>
            <a:ext cx="1524000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D25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38100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3" name="Shape 1"/>
          <p:cNvSpPr/>
          <p:nvPr/>
        </p:nvSpPr>
        <p:spPr>
          <a:xfrm>
            <a:off x="14478000" y="-762000"/>
            <a:ext cx="4572000" cy="4572000"/>
          </a:xfrm>
          <a:prstGeom prst="ellipse">
            <a:avLst/>
          </a:prstGeom>
          <a:solidFill>
            <a:srgbClr val="3A7E32">
              <a:alpha val="6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762000" y="7429500"/>
            <a:ext cx="4000500" cy="4000500"/>
          </a:xfrm>
          <a:prstGeom prst="ellipse">
            <a:avLst/>
          </a:prstGeom>
          <a:solidFill>
            <a:srgbClr val="3A7E32">
              <a:alpha val="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452812" y="3757613"/>
            <a:ext cx="138237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spc="300" kern="0" dirty="0">
                <a:solidFill>
                  <a:srgbClr val="6AA9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PARTIE 2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663046" y="4291013"/>
            <a:ext cx="496183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Charte</a:t>
            </a:r>
            <a:endParaRPr lang="en-US" sz="7200" dirty="0"/>
          </a:p>
        </p:txBody>
      </p:sp>
      <p:sp>
        <p:nvSpPr>
          <p:cNvPr id="7" name="Text 5"/>
          <p:cNvSpPr/>
          <p:nvPr/>
        </p:nvSpPr>
        <p:spPr>
          <a:xfrm>
            <a:off x="5477694" y="5205413"/>
            <a:ext cx="733261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200" dirty="0">
                <a:solidFill>
                  <a:srgbClr val="6AA96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d'Engagement</a:t>
            </a:r>
            <a:endParaRPr lang="en-US" sz="7200" dirty="0"/>
          </a:p>
        </p:txBody>
      </p:sp>
      <p:sp>
        <p:nvSpPr>
          <p:cNvPr id="8" name="Shape 6"/>
          <p:cNvSpPr/>
          <p:nvPr/>
        </p:nvSpPr>
        <p:spPr>
          <a:xfrm>
            <a:off x="8763000" y="6500813"/>
            <a:ext cx="7620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9" name="Shape 7"/>
          <p:cNvSpPr/>
          <p:nvPr/>
        </p:nvSpPr>
        <p:spPr>
          <a:xfrm>
            <a:off x="15392400" y="9182100"/>
            <a:ext cx="2133600" cy="647700"/>
          </a:xfrm>
          <a:prstGeom prst="roundRect">
            <a:avLst>
              <a:gd name="adj" fmla="val 14706"/>
            </a:avLst>
          </a:prstGeom>
          <a:solidFill>
            <a:srgbClr val="FFFFFF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5621000" y="9296400"/>
            <a:ext cx="1676400" cy="4191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A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60960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PORTEURS DU PROJET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066800"/>
            <a:ext cx="176022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Fondateurs de The Originals Expert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1143000" y="2148780"/>
            <a:ext cx="5130775" cy="7376220"/>
          </a:xfrm>
          <a:prstGeom prst="roundRect">
            <a:avLst>
              <a:gd name="adj" fmla="val 22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19050" dir="5400000">
              <a:srgbClr val="1D252C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524000" y="2605980"/>
            <a:ext cx="609600" cy="609600"/>
          </a:xfrm>
          <a:prstGeom prst="roundRect">
            <a:avLst>
              <a:gd name="adj" fmla="val 21875"/>
            </a:avLst>
          </a:prstGeom>
          <a:solidFill>
            <a:srgbClr val="234A15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2758380"/>
            <a:ext cx="304800" cy="3048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24000" y="3520380"/>
            <a:ext cx="4805653" cy="449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7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Originals Hotels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1524000" y="4065166"/>
            <a:ext cx="4499838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13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SOCIÉTÉ EUROPÉENNE D'HÔTELLERIE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1524000" y="4941466"/>
            <a:ext cx="3429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0" name="Text 7"/>
          <p:cNvSpPr/>
          <p:nvPr/>
        </p:nvSpPr>
        <p:spPr>
          <a:xfrm>
            <a:off x="1524000" y="5160541"/>
            <a:ext cx="4499838" cy="39453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Moteur coopératif et fédérateur du réseau — la référence de l'hôtellerie indépendante en France.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6578575" y="2148780"/>
            <a:ext cx="5130850" cy="7376220"/>
          </a:xfrm>
          <a:prstGeom prst="roundRect">
            <a:avLst>
              <a:gd name="adj" fmla="val 22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19050" dir="5400000">
              <a:srgbClr val="1D252C">
                <a:alpha val="7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959575" y="2605980"/>
            <a:ext cx="609600" cy="609600"/>
          </a:xfrm>
          <a:prstGeom prst="roundRect">
            <a:avLst>
              <a:gd name="adj" fmla="val 21875"/>
            </a:avLst>
          </a:prstGeom>
          <a:solidFill>
            <a:srgbClr val="3A7E32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975" y="2758380"/>
            <a:ext cx="304800" cy="3048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959575" y="3520380"/>
            <a:ext cx="4805735" cy="449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7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Solentis Invest</a:t>
            </a:r>
            <a:endParaRPr lang="en-US" sz="2700" dirty="0"/>
          </a:p>
        </p:txBody>
      </p:sp>
      <p:sp>
        <p:nvSpPr>
          <p:cNvPr id="15" name="Text 11"/>
          <p:cNvSpPr/>
          <p:nvPr/>
        </p:nvSpPr>
        <p:spPr>
          <a:xfrm>
            <a:off x="6959575" y="4065166"/>
            <a:ext cx="480573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13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SOCIÉTÉ DE GESTION HÔTELIÈRE</a:t>
            </a:r>
            <a:endParaRPr lang="en-US" sz="1800" dirty="0"/>
          </a:p>
        </p:txBody>
      </p:sp>
      <p:sp>
        <p:nvSpPr>
          <p:cNvPr id="16" name="Shape 12"/>
          <p:cNvSpPr/>
          <p:nvPr/>
        </p:nvSpPr>
        <p:spPr>
          <a:xfrm>
            <a:off x="6959575" y="4598566"/>
            <a:ext cx="3429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17" name="Text 13"/>
          <p:cNvSpPr/>
          <p:nvPr/>
        </p:nvSpPr>
        <p:spPr>
          <a:xfrm>
            <a:off x="6959575" y="4817641"/>
            <a:ext cx="4499915" cy="42882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Expertise opérationnelle dans la gestion et le développement d'actifs hôteliers.</a:t>
            </a:r>
            <a:endParaRPr lang="en-US" sz="2100" dirty="0"/>
          </a:p>
        </p:txBody>
      </p:sp>
      <p:sp>
        <p:nvSpPr>
          <p:cNvPr id="18" name="Shape 14"/>
          <p:cNvSpPr/>
          <p:nvPr/>
        </p:nvSpPr>
        <p:spPr>
          <a:xfrm>
            <a:off x="12014225" y="2148780"/>
            <a:ext cx="5130775" cy="7376220"/>
          </a:xfrm>
          <a:prstGeom prst="roundRect">
            <a:avLst>
              <a:gd name="adj" fmla="val 22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19050" dir="5400000">
              <a:srgbClr val="1D252C">
                <a:alpha val="7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12395225" y="2605980"/>
            <a:ext cx="609600" cy="609600"/>
          </a:xfrm>
          <a:prstGeom prst="roundRect">
            <a:avLst>
              <a:gd name="adj" fmla="val 21875"/>
            </a:avLst>
          </a:prstGeom>
          <a:solidFill>
            <a:srgbClr val="EAF2E8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7625" y="2758380"/>
            <a:ext cx="304800" cy="30480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2395225" y="3520380"/>
            <a:ext cx="4805653" cy="449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700" b="1" dirty="0">
                <a:solidFill>
                  <a:srgbClr val="1D252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Horeco Solutions</a:t>
            </a:r>
            <a:endParaRPr lang="en-US" sz="2700" dirty="0"/>
          </a:p>
        </p:txBody>
      </p:sp>
      <p:sp>
        <p:nvSpPr>
          <p:cNvPr id="22" name="Text 17"/>
          <p:cNvSpPr/>
          <p:nvPr/>
        </p:nvSpPr>
        <p:spPr>
          <a:xfrm>
            <a:off x="12395225" y="4065166"/>
            <a:ext cx="4499838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113" kern="0" dirty="0">
                <a:solidFill>
                  <a:srgbClr val="3A7E3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GESTION &amp; STRATÉGIE OPÉRATIONNELLE</a:t>
            </a:r>
            <a:endParaRPr lang="en-US" sz="1800" dirty="0"/>
          </a:p>
        </p:txBody>
      </p:sp>
      <p:sp>
        <p:nvSpPr>
          <p:cNvPr id="23" name="Shape 18"/>
          <p:cNvSpPr/>
          <p:nvPr/>
        </p:nvSpPr>
        <p:spPr>
          <a:xfrm>
            <a:off x="12395225" y="4941466"/>
            <a:ext cx="342900" cy="28575"/>
          </a:xfrm>
          <a:prstGeom prst="rect">
            <a:avLst/>
          </a:prstGeom>
          <a:solidFill>
            <a:srgbClr val="3A7E32"/>
          </a:solidFill>
          <a:ln/>
        </p:spPr>
      </p:sp>
      <p:sp>
        <p:nvSpPr>
          <p:cNvPr id="24" name="Text 19"/>
          <p:cNvSpPr/>
          <p:nvPr/>
        </p:nvSpPr>
        <p:spPr>
          <a:xfrm>
            <a:off x="12395225" y="5160541"/>
            <a:ext cx="4499838" cy="39453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2100" dirty="0">
                <a:solidFill>
                  <a:srgbClr val="3A45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Cabinet expert en gestion hôtelière et accompagnement stratégique des établissements.</a:t>
            </a:r>
            <a:endParaRPr lang="en-US" sz="2100" dirty="0"/>
          </a:p>
        </p:txBody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16002000" y="9563100"/>
            <a:ext cx="1524000" cy="381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2026-06-16T18:30:59Z</dcterms:created>
  <dcterms:modified xsi:type="dcterms:W3CDTF">2026-06-16T18:30:59Z</dcterms:modified>
</cp:coreProperties>
</file>