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slideMasters/slideMaster30.xml" ContentType="application/vnd.openxmlformats-officedocument.presentationml.slideMaster+xml"/>
  <Override PartName="/ppt/slides/slide30.xml" ContentType="application/vnd.openxmlformats-officedocument.presentationml.slide+xml"/>
  <Override PartName="/ppt/slideMasters/slideMaster31.xml" ContentType="application/vnd.openxmlformats-officedocument.presentationml.slideMaster+xml"/>
  <Override PartName="/ppt/slides/slide31.xml" ContentType="application/vnd.openxmlformats-officedocument.presentationml.slide+xml"/>
  <Override PartName="/ppt/slideMasters/slideMaster32.xml" ContentType="application/vnd.openxmlformats-officedocument.presentationml.slideMaster+xml"/>
  <Override PartName="/ppt/slides/slide32.xml" ContentType="application/vnd.openxmlformats-officedocument.presentationml.slide+xml"/>
  <Override PartName="/ppt/slideMasters/slideMaster33.xml" ContentType="application/vnd.openxmlformats-officedocument.presentationml.slideMaster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</p:sldIdLst>
  <p:notesMasterIdLst>
    <p:notesMasterId r:id="rId35"/>
  </p:notesMasterIdLst>
  <p:sldSz cx="18288000" cy="10287000"/>
  <p:notesSz cx="10287000" cy="1828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notesMaster" Target="notesMasters/notesMaster1.xml"/><Relationship Id="rId36" Type="http://schemas.openxmlformats.org/officeDocument/2006/relationships/presProps" Target="presProps.xml"/><Relationship Id="rId37" Type="http://schemas.openxmlformats.org/officeDocument/2006/relationships/viewProps" Target="viewProps.xml"/><Relationship Id="rId38" Type="http://schemas.openxmlformats.org/officeDocument/2006/relationships/theme" Target="theme/theme1.xml"/><Relationship Id="rId3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3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0.xml"/>
		</Relationships>
</file>

<file path=ppt/notesSlides/_rels/notesSlide3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1.xml"/>
		</Relationships>
</file>

<file path=ppt/notesSlides/_rels/notesSlide3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2.xml"/>
		</Relationships>
</file>

<file path=ppt/notesSlides/_rels/notesSlide3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Quiz oral — 2-3 standards dans le désordre, l'équipe retrouve le numéro.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Un volontaire joue le serveur, l'animateur joue les 3 profils dans l'ordre. Valoriser ce qui a bien fonctionné avant de corriger.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 groupe identifie lesquelles des 3 erreurs se sont produites pendant la simulation.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Exercice binômes — 5 min — placer 3 techniques pendant une commande fictive.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Écrire les 3 piliers au tableau. Demander : «Laquelle vous semble la plus difficile à tenir ?»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svg"/><Relationship Id="rId3" Type="http://schemas.openxmlformats.org/officeDocument/2006/relationships/image" Target="../media/image-4-3.png"/><Relationship Id="rId4" Type="http://schemas.openxmlformats.org/officeDocument/2006/relationships/image" Target="../media/image-4-4.svg"/><Relationship Id="rId5" Type="http://schemas.openxmlformats.org/officeDocument/2006/relationships/image" Target="../media/image-4-5.png"/><Relationship Id="rId6" Type="http://schemas.openxmlformats.org/officeDocument/2006/relationships/image" Target="../media/image-4-6.sv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21442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8550" b="8550"/>
          <a:stretch/>
        </p:blipFill>
        <p:spPr>
          <a:xfrm>
            <a:off x="6943725" y="1055415"/>
            <a:ext cx="4400550" cy="364807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548559" y="4970190"/>
            <a:ext cx="3190808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1800" spc="540" kern="0" dirty="0">
                <a:solidFill>
                  <a:srgbClr val="F7F0E6">
                    <a:alpha val="80000"/>
                  </a:srgbClr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MILLAU · LARZAC</a:t>
            </a:r>
            <a:endParaRPr lang="en-US" sz="1800" dirty="0"/>
          </a:p>
        </p:txBody>
      </p:sp>
      <p:sp>
        <p:nvSpPr>
          <p:cNvPr id="4" name="Shape 1"/>
          <p:cNvSpPr/>
          <p:nvPr/>
        </p:nvSpPr>
        <p:spPr>
          <a:xfrm>
            <a:off x="8715375" y="5684565"/>
            <a:ext cx="857250" cy="19050"/>
          </a:xfrm>
          <a:prstGeom prst="rect">
            <a:avLst/>
          </a:prstGeom>
          <a:solidFill>
            <a:srgbClr val="F7F0E6">
              <a:alpha val="30000"/>
            </a:srgbClr>
          </a:solidFill>
          <a:ln/>
        </p:spPr>
      </p:sp>
      <p:sp>
        <p:nvSpPr>
          <p:cNvPr id="5" name="Text 2"/>
          <p:cNvSpPr/>
          <p:nvPr/>
        </p:nvSpPr>
        <p:spPr>
          <a:xfrm>
            <a:off x="6587494" y="6122715"/>
            <a:ext cx="5112938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1800" spc="324" kern="0" dirty="0">
                <a:solidFill>
                  <a:srgbClr val="F7F0E6">
                    <a:alpha val="65000"/>
                  </a:srgbClr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FORMATION PROFESSIONNELLE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3257550" y="6589440"/>
            <a:ext cx="11772900" cy="154677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5400" b="1" spc="-54" kern="0" dirty="0">
                <a:solidFill>
                  <a:srgbClr val="F7F0E6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Relation client &amp; service d'excellence</a:t>
            </a:r>
            <a:endParaRPr lang="en-US" sz="5400" dirty="0"/>
          </a:p>
        </p:txBody>
      </p:sp>
      <p:sp>
        <p:nvSpPr>
          <p:cNvPr id="7" name="Shape 4"/>
          <p:cNvSpPr/>
          <p:nvPr/>
        </p:nvSpPr>
        <p:spPr>
          <a:xfrm>
            <a:off x="8429625" y="8593410"/>
            <a:ext cx="1428750" cy="9525"/>
          </a:xfrm>
          <a:prstGeom prst="rect">
            <a:avLst/>
          </a:prstGeom>
          <a:solidFill>
            <a:srgbClr val="F7F0E6">
              <a:alpha val="20000"/>
            </a:srgbClr>
          </a:solidFill>
          <a:ln/>
        </p:spPr>
      </p:sp>
      <p:sp>
        <p:nvSpPr>
          <p:cNvPr id="8" name="Text 5"/>
          <p:cNvSpPr/>
          <p:nvPr/>
        </p:nvSpPr>
        <p:spPr>
          <a:xfrm>
            <a:off x="5302772" y="8907735"/>
            <a:ext cx="7682381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1950" spc="117" kern="0" dirty="0">
                <a:solidFill>
                  <a:srgbClr val="F7F0E6">
                    <a:alpha val="65000"/>
                  </a:srgbClr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Équipes de service · 1er juillet 2026 · Format 2h30</a:t>
            </a:r>
            <a:endParaRPr lang="en-US" sz="19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7F0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52500" y="552450"/>
            <a:ext cx="18021300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spc="252" kern="0" dirty="0">
                <a:solidFill>
                  <a:srgbClr val="C05434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PARTIE I · BLOC B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952500" y="942975"/>
            <a:ext cx="18021300" cy="64576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4350" b="1" spc="-43" kern="0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Les valeurs Léonie · Ce que ça veut dire concrètement</a:t>
            </a:r>
            <a:endParaRPr lang="en-US" sz="4350" dirty="0"/>
          </a:p>
        </p:txBody>
      </p:sp>
      <p:sp>
        <p:nvSpPr>
          <p:cNvPr id="4" name="Shape 2"/>
          <p:cNvSpPr/>
          <p:nvPr/>
        </p:nvSpPr>
        <p:spPr>
          <a:xfrm>
            <a:off x="952500" y="3992538"/>
            <a:ext cx="3604245" cy="561975"/>
          </a:xfrm>
          <a:prstGeom prst="rect">
            <a:avLst/>
          </a:prstGeom>
          <a:solidFill>
            <a:srgbClr val="214422"/>
          </a:solidFill>
          <a:ln/>
        </p:spPr>
      </p:sp>
      <p:sp>
        <p:nvSpPr>
          <p:cNvPr id="5" name="Text 3"/>
          <p:cNvSpPr/>
          <p:nvPr/>
        </p:nvSpPr>
        <p:spPr>
          <a:xfrm>
            <a:off x="1162050" y="4125888"/>
            <a:ext cx="3293272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buNone/>
            </a:pPr>
            <a:r>
              <a:rPr lang="en-US" sz="1800" b="1" spc="126" kern="0" dirty="0">
                <a:solidFill>
                  <a:srgbClr val="FFFFFF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VALEUR</a:t>
            </a:r>
            <a:endParaRPr lang="en-US" sz="1800" dirty="0"/>
          </a:p>
        </p:txBody>
      </p:sp>
      <p:sp>
        <p:nvSpPr>
          <p:cNvPr id="6" name="Shape 4"/>
          <p:cNvSpPr/>
          <p:nvPr/>
        </p:nvSpPr>
        <p:spPr>
          <a:xfrm>
            <a:off x="4556745" y="3992538"/>
            <a:ext cx="12778755" cy="561975"/>
          </a:xfrm>
          <a:prstGeom prst="rect">
            <a:avLst/>
          </a:prstGeom>
          <a:solidFill>
            <a:srgbClr val="214422"/>
          </a:solidFill>
          <a:ln/>
        </p:spPr>
      </p:sp>
      <p:sp>
        <p:nvSpPr>
          <p:cNvPr id="7" name="Text 5"/>
          <p:cNvSpPr/>
          <p:nvPr/>
        </p:nvSpPr>
        <p:spPr>
          <a:xfrm>
            <a:off x="4766295" y="4125888"/>
            <a:ext cx="12743018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buNone/>
            </a:pPr>
            <a:r>
              <a:rPr lang="en-US" sz="1800" b="1" spc="126" kern="0" dirty="0">
                <a:solidFill>
                  <a:srgbClr val="FFFFFF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CE QUE ÇA VEUT DIRE EN SERVICE</a:t>
            </a:r>
            <a:endParaRPr lang="en-US" sz="1800" dirty="0"/>
          </a:p>
        </p:txBody>
      </p:sp>
      <p:sp>
        <p:nvSpPr>
          <p:cNvPr id="8" name="Shape 6"/>
          <p:cNvSpPr/>
          <p:nvPr/>
        </p:nvSpPr>
        <p:spPr>
          <a:xfrm>
            <a:off x="952500" y="4554513"/>
            <a:ext cx="3604245" cy="60573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9" name="Shape 7"/>
          <p:cNvSpPr/>
          <p:nvPr/>
        </p:nvSpPr>
        <p:spPr>
          <a:xfrm>
            <a:off x="952500" y="5150718"/>
            <a:ext cx="3604245" cy="9525"/>
          </a:xfrm>
          <a:prstGeom prst="rect">
            <a:avLst/>
          </a:prstGeom>
          <a:solidFill>
            <a:srgbClr val="D8C8B0"/>
          </a:solidFill>
          <a:ln/>
        </p:spPr>
      </p:sp>
      <p:sp>
        <p:nvSpPr>
          <p:cNvPr id="10" name="Text 8"/>
          <p:cNvSpPr/>
          <p:nvPr/>
        </p:nvSpPr>
        <p:spPr>
          <a:xfrm>
            <a:off x="1162050" y="4687863"/>
            <a:ext cx="3293272" cy="36760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buNone/>
            </a:pPr>
            <a:r>
              <a:rPr lang="en-US" sz="1950" b="1" dirty="0">
                <a:solidFill>
                  <a:srgbClr val="214422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Générosité</a:t>
            </a:r>
            <a:endParaRPr lang="en-US" sz="1950" dirty="0"/>
          </a:p>
        </p:txBody>
      </p:sp>
      <p:sp>
        <p:nvSpPr>
          <p:cNvPr id="11" name="Shape 9"/>
          <p:cNvSpPr/>
          <p:nvPr/>
        </p:nvSpPr>
        <p:spPr>
          <a:xfrm>
            <a:off x="4556745" y="4554513"/>
            <a:ext cx="12778755" cy="60573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2" name="Shape 10"/>
          <p:cNvSpPr/>
          <p:nvPr/>
        </p:nvSpPr>
        <p:spPr>
          <a:xfrm>
            <a:off x="4556745" y="5150718"/>
            <a:ext cx="12778755" cy="9525"/>
          </a:xfrm>
          <a:prstGeom prst="rect">
            <a:avLst/>
          </a:prstGeom>
          <a:solidFill>
            <a:srgbClr val="D8C8B0"/>
          </a:solidFill>
          <a:ln/>
        </p:spPr>
      </p:sp>
      <p:sp>
        <p:nvSpPr>
          <p:cNvPr id="13" name="Text 11"/>
          <p:cNvSpPr/>
          <p:nvPr/>
        </p:nvSpPr>
        <p:spPr>
          <a:xfrm>
            <a:off x="4766295" y="4687863"/>
            <a:ext cx="12743018" cy="36760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lnSpc>
                <a:spcPct val="135000"/>
              </a:lnSpc>
              <a:buNone/>
            </a:pPr>
            <a:r>
              <a:rPr lang="en-US" sz="1950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On propose sans qu'on demande (pain, eau, chaise bébé, accord vin)</a:t>
            </a:r>
            <a:endParaRPr lang="en-US" sz="1950" dirty="0"/>
          </a:p>
        </p:txBody>
      </p:sp>
      <p:sp>
        <p:nvSpPr>
          <p:cNvPr id="14" name="Shape 12"/>
          <p:cNvSpPr/>
          <p:nvPr/>
        </p:nvSpPr>
        <p:spPr>
          <a:xfrm>
            <a:off x="952500" y="5160243"/>
            <a:ext cx="3604245" cy="610493"/>
          </a:xfrm>
          <a:prstGeom prst="rect">
            <a:avLst/>
          </a:prstGeom>
          <a:solidFill>
            <a:srgbClr val="F7F0E6"/>
          </a:solidFill>
          <a:ln/>
        </p:spPr>
      </p:sp>
      <p:sp>
        <p:nvSpPr>
          <p:cNvPr id="15" name="Shape 13"/>
          <p:cNvSpPr/>
          <p:nvPr/>
        </p:nvSpPr>
        <p:spPr>
          <a:xfrm>
            <a:off x="952500" y="5761211"/>
            <a:ext cx="3604245" cy="9525"/>
          </a:xfrm>
          <a:prstGeom prst="rect">
            <a:avLst/>
          </a:prstGeom>
          <a:solidFill>
            <a:srgbClr val="D8C8B0"/>
          </a:solidFill>
          <a:ln/>
        </p:spPr>
      </p:sp>
      <p:sp>
        <p:nvSpPr>
          <p:cNvPr id="16" name="Text 14"/>
          <p:cNvSpPr/>
          <p:nvPr/>
        </p:nvSpPr>
        <p:spPr>
          <a:xfrm>
            <a:off x="1162050" y="5293593"/>
            <a:ext cx="3293272" cy="37236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buNone/>
            </a:pPr>
            <a:r>
              <a:rPr lang="en-US" sz="1950" b="1" dirty="0">
                <a:solidFill>
                  <a:srgbClr val="3D6568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Authenticité</a:t>
            </a:r>
            <a:endParaRPr lang="en-US" sz="1950" dirty="0"/>
          </a:p>
        </p:txBody>
      </p:sp>
      <p:sp>
        <p:nvSpPr>
          <p:cNvPr id="17" name="Shape 15"/>
          <p:cNvSpPr/>
          <p:nvPr/>
        </p:nvSpPr>
        <p:spPr>
          <a:xfrm>
            <a:off x="4556745" y="5160243"/>
            <a:ext cx="12778755" cy="610493"/>
          </a:xfrm>
          <a:prstGeom prst="rect">
            <a:avLst/>
          </a:prstGeom>
          <a:solidFill>
            <a:srgbClr val="F7F0E6"/>
          </a:solidFill>
          <a:ln/>
        </p:spPr>
      </p:sp>
      <p:sp>
        <p:nvSpPr>
          <p:cNvPr id="18" name="Shape 16"/>
          <p:cNvSpPr/>
          <p:nvPr/>
        </p:nvSpPr>
        <p:spPr>
          <a:xfrm>
            <a:off x="4556745" y="5761211"/>
            <a:ext cx="12778755" cy="9525"/>
          </a:xfrm>
          <a:prstGeom prst="rect">
            <a:avLst/>
          </a:prstGeom>
          <a:solidFill>
            <a:srgbClr val="D8C8B0"/>
          </a:solidFill>
          <a:ln/>
        </p:spPr>
      </p:sp>
      <p:sp>
        <p:nvSpPr>
          <p:cNvPr id="19" name="Text 17"/>
          <p:cNvSpPr/>
          <p:nvPr/>
        </p:nvSpPr>
        <p:spPr>
          <a:xfrm>
            <a:off x="4766295" y="5293593"/>
            <a:ext cx="12743018" cy="37236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lnSpc>
                <a:spcPct val="135000"/>
              </a:lnSpc>
              <a:buNone/>
            </a:pPr>
            <a:r>
              <a:rPr lang="en-US" sz="1950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On parle des plats avec ses propres mots, pas une fiche récitée</a:t>
            </a:r>
            <a:endParaRPr lang="en-US" sz="1950" dirty="0"/>
          </a:p>
        </p:txBody>
      </p:sp>
      <p:sp>
        <p:nvSpPr>
          <p:cNvPr id="20" name="Shape 18"/>
          <p:cNvSpPr/>
          <p:nvPr/>
        </p:nvSpPr>
        <p:spPr>
          <a:xfrm>
            <a:off x="952500" y="5770736"/>
            <a:ext cx="3604245" cy="610493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21" name="Shape 19"/>
          <p:cNvSpPr/>
          <p:nvPr/>
        </p:nvSpPr>
        <p:spPr>
          <a:xfrm>
            <a:off x="952500" y="6371704"/>
            <a:ext cx="3604245" cy="9525"/>
          </a:xfrm>
          <a:prstGeom prst="rect">
            <a:avLst/>
          </a:prstGeom>
          <a:solidFill>
            <a:srgbClr val="D8C8B0"/>
          </a:solidFill>
          <a:ln/>
        </p:spPr>
      </p:sp>
      <p:sp>
        <p:nvSpPr>
          <p:cNvPr id="22" name="Text 20"/>
          <p:cNvSpPr/>
          <p:nvPr/>
        </p:nvSpPr>
        <p:spPr>
          <a:xfrm>
            <a:off x="1162050" y="5904086"/>
            <a:ext cx="3293272" cy="37236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buNone/>
            </a:pPr>
            <a:r>
              <a:rPr lang="en-US" sz="1950" b="1" dirty="0">
                <a:solidFill>
                  <a:srgbClr val="214422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Transmission</a:t>
            </a:r>
            <a:endParaRPr lang="en-US" sz="1950" dirty="0"/>
          </a:p>
        </p:txBody>
      </p:sp>
      <p:sp>
        <p:nvSpPr>
          <p:cNvPr id="23" name="Shape 21"/>
          <p:cNvSpPr/>
          <p:nvPr/>
        </p:nvSpPr>
        <p:spPr>
          <a:xfrm>
            <a:off x="4556745" y="5770736"/>
            <a:ext cx="12778755" cy="610493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24" name="Shape 22"/>
          <p:cNvSpPr/>
          <p:nvPr/>
        </p:nvSpPr>
        <p:spPr>
          <a:xfrm>
            <a:off x="4556745" y="6371704"/>
            <a:ext cx="12778755" cy="9525"/>
          </a:xfrm>
          <a:prstGeom prst="rect">
            <a:avLst/>
          </a:prstGeom>
          <a:solidFill>
            <a:srgbClr val="D8C8B0"/>
          </a:solidFill>
          <a:ln/>
        </p:spPr>
      </p:sp>
      <p:sp>
        <p:nvSpPr>
          <p:cNvPr id="25" name="Text 23"/>
          <p:cNvSpPr/>
          <p:nvPr/>
        </p:nvSpPr>
        <p:spPr>
          <a:xfrm>
            <a:off x="4766295" y="5904086"/>
            <a:ext cx="12743018" cy="37236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lnSpc>
                <a:spcPct val="135000"/>
              </a:lnSpc>
              <a:buNone/>
            </a:pPr>
            <a:r>
              <a:rPr lang="en-US" sz="1950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On raconte le producteur, la recette, l'origine — si on la connaît</a:t>
            </a:r>
            <a:endParaRPr lang="en-US" sz="1950" dirty="0"/>
          </a:p>
        </p:txBody>
      </p:sp>
      <p:sp>
        <p:nvSpPr>
          <p:cNvPr id="26" name="Shape 24"/>
          <p:cNvSpPr/>
          <p:nvPr/>
        </p:nvSpPr>
        <p:spPr>
          <a:xfrm>
            <a:off x="952500" y="6381229"/>
            <a:ext cx="3604245" cy="610493"/>
          </a:xfrm>
          <a:prstGeom prst="rect">
            <a:avLst/>
          </a:prstGeom>
          <a:solidFill>
            <a:srgbClr val="F7F0E6"/>
          </a:solidFill>
          <a:ln/>
        </p:spPr>
      </p:sp>
      <p:sp>
        <p:nvSpPr>
          <p:cNvPr id="27" name="Shape 25"/>
          <p:cNvSpPr/>
          <p:nvPr/>
        </p:nvSpPr>
        <p:spPr>
          <a:xfrm>
            <a:off x="952500" y="6982197"/>
            <a:ext cx="3604245" cy="9525"/>
          </a:xfrm>
          <a:prstGeom prst="rect">
            <a:avLst/>
          </a:prstGeom>
          <a:solidFill>
            <a:srgbClr val="D8C8B0"/>
          </a:solidFill>
          <a:ln/>
        </p:spPr>
      </p:sp>
      <p:sp>
        <p:nvSpPr>
          <p:cNvPr id="28" name="Text 26"/>
          <p:cNvSpPr/>
          <p:nvPr/>
        </p:nvSpPr>
        <p:spPr>
          <a:xfrm>
            <a:off x="1162050" y="6514579"/>
            <a:ext cx="3293272" cy="37236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buNone/>
            </a:pPr>
            <a:r>
              <a:rPr lang="en-US" sz="1950" b="1" dirty="0">
                <a:solidFill>
                  <a:srgbClr val="3D6568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Proximité</a:t>
            </a:r>
            <a:endParaRPr lang="en-US" sz="1950" dirty="0"/>
          </a:p>
        </p:txBody>
      </p:sp>
      <p:sp>
        <p:nvSpPr>
          <p:cNvPr id="29" name="Shape 27"/>
          <p:cNvSpPr/>
          <p:nvPr/>
        </p:nvSpPr>
        <p:spPr>
          <a:xfrm>
            <a:off x="4556745" y="6381229"/>
            <a:ext cx="12778755" cy="610493"/>
          </a:xfrm>
          <a:prstGeom prst="rect">
            <a:avLst/>
          </a:prstGeom>
          <a:solidFill>
            <a:srgbClr val="F7F0E6"/>
          </a:solidFill>
          <a:ln/>
        </p:spPr>
      </p:sp>
      <p:sp>
        <p:nvSpPr>
          <p:cNvPr id="30" name="Shape 28"/>
          <p:cNvSpPr/>
          <p:nvPr/>
        </p:nvSpPr>
        <p:spPr>
          <a:xfrm>
            <a:off x="4556745" y="6982197"/>
            <a:ext cx="12778755" cy="9525"/>
          </a:xfrm>
          <a:prstGeom prst="rect">
            <a:avLst/>
          </a:prstGeom>
          <a:solidFill>
            <a:srgbClr val="D8C8B0"/>
          </a:solidFill>
          <a:ln/>
        </p:spPr>
      </p:sp>
      <p:sp>
        <p:nvSpPr>
          <p:cNvPr id="31" name="Text 29"/>
          <p:cNvSpPr/>
          <p:nvPr/>
        </p:nvSpPr>
        <p:spPr>
          <a:xfrm>
            <a:off x="4766295" y="6514579"/>
            <a:ext cx="12743018" cy="37236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lnSpc>
                <a:spcPct val="135000"/>
              </a:lnSpc>
              <a:buNone/>
            </a:pPr>
            <a:r>
              <a:rPr lang="en-US" sz="1950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On appelle un client fidèle par son prénom. Un mot pour les enfants.</a:t>
            </a:r>
            <a:endParaRPr lang="en-US" sz="1950" dirty="0"/>
          </a:p>
        </p:txBody>
      </p:sp>
      <p:sp>
        <p:nvSpPr>
          <p:cNvPr id="32" name="Shape 30"/>
          <p:cNvSpPr/>
          <p:nvPr/>
        </p:nvSpPr>
        <p:spPr>
          <a:xfrm>
            <a:off x="952500" y="6991722"/>
            <a:ext cx="3604245" cy="60573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3" name="Text 31"/>
          <p:cNvSpPr/>
          <p:nvPr/>
        </p:nvSpPr>
        <p:spPr>
          <a:xfrm>
            <a:off x="1162050" y="7125072"/>
            <a:ext cx="3293272" cy="37713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buNone/>
            </a:pPr>
            <a:r>
              <a:rPr lang="en-US" sz="1950" b="1" dirty="0">
                <a:solidFill>
                  <a:srgbClr val="214422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Exigence</a:t>
            </a:r>
            <a:endParaRPr lang="en-US" sz="1950" dirty="0"/>
          </a:p>
        </p:txBody>
      </p:sp>
      <p:sp>
        <p:nvSpPr>
          <p:cNvPr id="34" name="Shape 32"/>
          <p:cNvSpPr/>
          <p:nvPr/>
        </p:nvSpPr>
        <p:spPr>
          <a:xfrm>
            <a:off x="4556745" y="6991722"/>
            <a:ext cx="12778755" cy="60573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5" name="Text 33"/>
          <p:cNvSpPr/>
          <p:nvPr/>
        </p:nvSpPr>
        <p:spPr>
          <a:xfrm>
            <a:off x="4766295" y="7125072"/>
            <a:ext cx="12743018" cy="37713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lnSpc>
                <a:spcPct val="135000"/>
              </a:lnSpc>
              <a:buNone/>
            </a:pPr>
            <a:r>
              <a:rPr lang="en-US" sz="1950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On n'envoie pas un plat dont on n'est pas fier. En cas de doute, on reprend.</a:t>
            </a:r>
            <a:endParaRPr lang="en-US" sz="1950" dirty="0"/>
          </a:p>
        </p:txBody>
      </p:sp>
      <p:sp>
        <p:nvSpPr>
          <p:cNvPr id="36" name="Shape 34"/>
          <p:cNvSpPr/>
          <p:nvPr/>
        </p:nvSpPr>
        <p:spPr>
          <a:xfrm>
            <a:off x="533400" y="9846469"/>
            <a:ext cx="190500" cy="9525"/>
          </a:xfrm>
          <a:prstGeom prst="rect">
            <a:avLst/>
          </a:prstGeom>
          <a:solidFill>
            <a:srgbClr val="C8B79C"/>
          </a:solidFill>
          <a:ln/>
        </p:spPr>
      </p:sp>
      <p:sp>
        <p:nvSpPr>
          <p:cNvPr id="37" name="Text 35"/>
          <p:cNvSpPr/>
          <p:nvPr/>
        </p:nvSpPr>
        <p:spPr>
          <a:xfrm>
            <a:off x="809625" y="9739313"/>
            <a:ext cx="922883" cy="26193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350" b="1" spc="216" kern="0" dirty="0">
                <a:solidFill>
                  <a:srgbClr val="A1855F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JG + AB</a:t>
            </a:r>
            <a:endParaRPr lang="en-US" sz="13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7F0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52500" y="533400"/>
            <a:ext cx="18021300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spc="252" kern="0" dirty="0">
                <a:solidFill>
                  <a:srgbClr val="C05434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PARTIE I · BLOC B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952500" y="923925"/>
            <a:ext cx="18021300" cy="64576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4350" b="1" spc="-43" kern="0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Les mots Léonie</a:t>
            </a:r>
            <a:endParaRPr lang="en-US" sz="4350" dirty="0"/>
          </a:p>
        </p:txBody>
      </p:sp>
      <p:sp>
        <p:nvSpPr>
          <p:cNvPr id="4" name="Shape 2"/>
          <p:cNvSpPr/>
          <p:nvPr/>
        </p:nvSpPr>
        <p:spPr>
          <a:xfrm>
            <a:off x="952500" y="1836390"/>
            <a:ext cx="8058150" cy="3848100"/>
          </a:xfrm>
          <a:prstGeom prst="roundRect">
            <a:avLst>
              <a:gd name="adj" fmla="val 297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71450" dist="28575" dir="5400000">
              <a:srgbClr val="2A231C">
                <a:alpha val="7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1219200" y="2512665"/>
            <a:ext cx="7524750" cy="19050"/>
          </a:xfrm>
          <a:prstGeom prst="rect">
            <a:avLst/>
          </a:prstGeom>
          <a:solidFill>
            <a:srgbClr val="D6E8D7"/>
          </a:solidFill>
          <a:ln/>
        </p:spPr>
      </p:sp>
      <p:sp>
        <p:nvSpPr>
          <p:cNvPr id="6" name="Text 4"/>
          <p:cNvSpPr/>
          <p:nvPr/>
        </p:nvSpPr>
        <p:spPr>
          <a:xfrm>
            <a:off x="1219200" y="2103090"/>
            <a:ext cx="7750492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spc="144" kern="0" dirty="0">
                <a:solidFill>
                  <a:srgbClr val="214422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✓ À UTILISER</a:t>
            </a:r>
            <a:endParaRPr lang="en-US" sz="1800" dirty="0"/>
          </a:p>
        </p:txBody>
      </p:sp>
      <p:sp>
        <p:nvSpPr>
          <p:cNvPr id="7" name="Shape 5"/>
          <p:cNvSpPr/>
          <p:nvPr/>
        </p:nvSpPr>
        <p:spPr>
          <a:xfrm>
            <a:off x="1219200" y="2703165"/>
            <a:ext cx="1131168" cy="466725"/>
          </a:xfrm>
          <a:prstGeom prst="roundRect">
            <a:avLst>
              <a:gd name="adj" fmla="val 50000"/>
            </a:avLst>
          </a:prstGeom>
          <a:solidFill>
            <a:srgbClr val="D6E8D7"/>
          </a:solidFill>
          <a:ln/>
        </p:spPr>
      </p:sp>
      <p:sp>
        <p:nvSpPr>
          <p:cNvPr id="8" name="Text 6"/>
          <p:cNvSpPr/>
          <p:nvPr/>
        </p:nvSpPr>
        <p:spPr>
          <a:xfrm>
            <a:off x="1390650" y="2788890"/>
            <a:ext cx="864468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dirty="0">
                <a:solidFill>
                  <a:srgbClr val="214422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Maison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2445618" y="2703165"/>
            <a:ext cx="1805508" cy="466725"/>
          </a:xfrm>
          <a:prstGeom prst="roundRect">
            <a:avLst>
              <a:gd name="adj" fmla="val 50000"/>
            </a:avLst>
          </a:prstGeom>
          <a:solidFill>
            <a:srgbClr val="D6E8D7"/>
          </a:solidFill>
          <a:ln/>
        </p:spPr>
      </p:sp>
      <p:sp>
        <p:nvSpPr>
          <p:cNvPr id="10" name="Text 8"/>
          <p:cNvSpPr/>
          <p:nvPr/>
        </p:nvSpPr>
        <p:spPr>
          <a:xfrm>
            <a:off x="2617068" y="2788890"/>
            <a:ext cx="1538808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dirty="0">
                <a:solidFill>
                  <a:srgbClr val="214422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Fait sur place</a:t>
            </a:r>
            <a:endParaRPr lang="en-US" sz="1800" dirty="0"/>
          </a:p>
        </p:txBody>
      </p:sp>
      <p:sp>
        <p:nvSpPr>
          <p:cNvPr id="11" name="Shape 9"/>
          <p:cNvSpPr/>
          <p:nvPr/>
        </p:nvSpPr>
        <p:spPr>
          <a:xfrm>
            <a:off x="4346377" y="2703165"/>
            <a:ext cx="2198266" cy="466725"/>
          </a:xfrm>
          <a:prstGeom prst="roundRect">
            <a:avLst>
              <a:gd name="adj" fmla="val 50000"/>
            </a:avLst>
          </a:prstGeom>
          <a:solidFill>
            <a:srgbClr val="D6E8D7"/>
          </a:solidFill>
          <a:ln/>
        </p:spPr>
      </p:sp>
      <p:sp>
        <p:nvSpPr>
          <p:cNvPr id="12" name="Text 10"/>
          <p:cNvSpPr/>
          <p:nvPr/>
        </p:nvSpPr>
        <p:spPr>
          <a:xfrm>
            <a:off x="4517827" y="2788890"/>
            <a:ext cx="1931566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dirty="0">
                <a:solidFill>
                  <a:srgbClr val="214422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Recette familiale</a:t>
            </a:r>
            <a:endParaRPr lang="en-US" sz="1800" dirty="0"/>
          </a:p>
        </p:txBody>
      </p:sp>
      <p:sp>
        <p:nvSpPr>
          <p:cNvPr id="13" name="Shape 11"/>
          <p:cNvSpPr/>
          <p:nvPr/>
        </p:nvSpPr>
        <p:spPr>
          <a:xfrm>
            <a:off x="1219200" y="3265140"/>
            <a:ext cx="2229148" cy="466725"/>
          </a:xfrm>
          <a:prstGeom prst="roundRect">
            <a:avLst>
              <a:gd name="adj" fmla="val 50000"/>
            </a:avLst>
          </a:prstGeom>
          <a:solidFill>
            <a:srgbClr val="D6E8D7"/>
          </a:solidFill>
          <a:ln/>
        </p:spPr>
      </p:sp>
      <p:sp>
        <p:nvSpPr>
          <p:cNvPr id="14" name="Text 12"/>
          <p:cNvSpPr/>
          <p:nvPr/>
        </p:nvSpPr>
        <p:spPr>
          <a:xfrm>
            <a:off x="1390650" y="3350865"/>
            <a:ext cx="1962448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dirty="0">
                <a:solidFill>
                  <a:srgbClr val="214422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Préparé ce matin</a:t>
            </a:r>
            <a:endParaRPr lang="en-US" sz="1800" dirty="0"/>
          </a:p>
        </p:txBody>
      </p:sp>
      <p:sp>
        <p:nvSpPr>
          <p:cNvPr id="15" name="Shape 13"/>
          <p:cNvSpPr/>
          <p:nvPr/>
        </p:nvSpPr>
        <p:spPr>
          <a:xfrm>
            <a:off x="3543598" y="3265140"/>
            <a:ext cx="1956420" cy="466725"/>
          </a:xfrm>
          <a:prstGeom prst="roundRect">
            <a:avLst>
              <a:gd name="adj" fmla="val 50000"/>
            </a:avLst>
          </a:prstGeom>
          <a:solidFill>
            <a:srgbClr val="D6E8D7"/>
          </a:solidFill>
          <a:ln/>
        </p:spPr>
      </p:sp>
      <p:sp>
        <p:nvSpPr>
          <p:cNvPr id="16" name="Text 14"/>
          <p:cNvSpPr/>
          <p:nvPr/>
        </p:nvSpPr>
        <p:spPr>
          <a:xfrm>
            <a:off x="3715048" y="3350865"/>
            <a:ext cx="1689720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dirty="0">
                <a:solidFill>
                  <a:srgbClr val="214422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Cuit lentement</a:t>
            </a:r>
            <a:endParaRPr lang="en-US" sz="1800" dirty="0"/>
          </a:p>
        </p:txBody>
      </p:sp>
      <p:sp>
        <p:nvSpPr>
          <p:cNvPr id="17" name="Shape 15"/>
          <p:cNvSpPr/>
          <p:nvPr/>
        </p:nvSpPr>
        <p:spPr>
          <a:xfrm>
            <a:off x="5595268" y="3265140"/>
            <a:ext cx="1415951" cy="466725"/>
          </a:xfrm>
          <a:prstGeom prst="roundRect">
            <a:avLst>
              <a:gd name="adj" fmla="val 50000"/>
            </a:avLst>
          </a:prstGeom>
          <a:solidFill>
            <a:srgbClr val="D6E8D7"/>
          </a:solidFill>
          <a:ln/>
        </p:spPr>
      </p:sp>
      <p:sp>
        <p:nvSpPr>
          <p:cNvPr id="18" name="Text 16"/>
          <p:cNvSpPr/>
          <p:nvPr/>
        </p:nvSpPr>
        <p:spPr>
          <a:xfrm>
            <a:off x="5766718" y="3350865"/>
            <a:ext cx="1149251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dirty="0">
                <a:solidFill>
                  <a:srgbClr val="214422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Généreux</a:t>
            </a:r>
            <a:endParaRPr lang="en-US" sz="1800" dirty="0"/>
          </a:p>
        </p:txBody>
      </p:sp>
      <p:sp>
        <p:nvSpPr>
          <p:cNvPr id="19" name="Shape 17"/>
          <p:cNvSpPr/>
          <p:nvPr/>
        </p:nvSpPr>
        <p:spPr>
          <a:xfrm>
            <a:off x="7106469" y="3265140"/>
            <a:ext cx="1534195" cy="466725"/>
          </a:xfrm>
          <a:prstGeom prst="roundRect">
            <a:avLst>
              <a:gd name="adj" fmla="val 50000"/>
            </a:avLst>
          </a:prstGeom>
          <a:solidFill>
            <a:srgbClr val="D6E8D7"/>
          </a:solidFill>
          <a:ln/>
        </p:spPr>
      </p:sp>
      <p:sp>
        <p:nvSpPr>
          <p:cNvPr id="20" name="Text 18"/>
          <p:cNvSpPr/>
          <p:nvPr/>
        </p:nvSpPr>
        <p:spPr>
          <a:xfrm>
            <a:off x="7277919" y="3350865"/>
            <a:ext cx="1267495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dirty="0">
                <a:solidFill>
                  <a:srgbClr val="214422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Gourmand</a:t>
            </a:r>
            <a:endParaRPr lang="en-US" sz="1800" dirty="0"/>
          </a:p>
        </p:txBody>
      </p:sp>
      <p:sp>
        <p:nvSpPr>
          <p:cNvPr id="21" name="Shape 19"/>
          <p:cNvSpPr/>
          <p:nvPr/>
        </p:nvSpPr>
        <p:spPr>
          <a:xfrm>
            <a:off x="1219200" y="3827115"/>
            <a:ext cx="1796132" cy="466725"/>
          </a:xfrm>
          <a:prstGeom prst="roundRect">
            <a:avLst>
              <a:gd name="adj" fmla="val 50000"/>
            </a:avLst>
          </a:prstGeom>
          <a:solidFill>
            <a:srgbClr val="D6E8D7"/>
          </a:solidFill>
          <a:ln/>
        </p:spPr>
      </p:sp>
      <p:sp>
        <p:nvSpPr>
          <p:cNvPr id="22" name="Text 20"/>
          <p:cNvSpPr/>
          <p:nvPr/>
        </p:nvSpPr>
        <p:spPr>
          <a:xfrm>
            <a:off x="1390650" y="3912840"/>
            <a:ext cx="1529432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dirty="0">
                <a:solidFill>
                  <a:srgbClr val="214422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De chez nous</a:t>
            </a:r>
            <a:endParaRPr lang="en-US" sz="1800" dirty="0"/>
          </a:p>
        </p:txBody>
      </p:sp>
      <p:sp>
        <p:nvSpPr>
          <p:cNvPr id="23" name="Shape 21"/>
          <p:cNvSpPr/>
          <p:nvPr/>
        </p:nvSpPr>
        <p:spPr>
          <a:xfrm>
            <a:off x="3110582" y="3827115"/>
            <a:ext cx="2449934" cy="466725"/>
          </a:xfrm>
          <a:prstGeom prst="roundRect">
            <a:avLst>
              <a:gd name="adj" fmla="val 50000"/>
            </a:avLst>
          </a:prstGeom>
          <a:solidFill>
            <a:srgbClr val="D6E8D7"/>
          </a:solidFill>
          <a:ln/>
        </p:spPr>
      </p:sp>
      <p:sp>
        <p:nvSpPr>
          <p:cNvPr id="24" name="Text 22"/>
          <p:cNvSpPr/>
          <p:nvPr/>
        </p:nvSpPr>
        <p:spPr>
          <a:xfrm>
            <a:off x="3282032" y="3912840"/>
            <a:ext cx="2183234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dirty="0">
                <a:solidFill>
                  <a:srgbClr val="214422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Élevé sur le plateau</a:t>
            </a:r>
            <a:endParaRPr lang="en-US" sz="1800" dirty="0"/>
          </a:p>
        </p:txBody>
      </p:sp>
      <p:sp>
        <p:nvSpPr>
          <p:cNvPr id="25" name="Shape 23"/>
          <p:cNvSpPr/>
          <p:nvPr/>
        </p:nvSpPr>
        <p:spPr>
          <a:xfrm>
            <a:off x="1219200" y="4389090"/>
            <a:ext cx="3148980" cy="466725"/>
          </a:xfrm>
          <a:prstGeom prst="roundRect">
            <a:avLst>
              <a:gd name="adj" fmla="val 50000"/>
            </a:avLst>
          </a:prstGeom>
          <a:solidFill>
            <a:srgbClr val="D6E8D7"/>
          </a:solidFill>
          <a:ln/>
        </p:spPr>
      </p:sp>
      <p:sp>
        <p:nvSpPr>
          <p:cNvPr id="26" name="Text 24"/>
          <p:cNvSpPr/>
          <p:nvPr/>
        </p:nvSpPr>
        <p:spPr>
          <a:xfrm>
            <a:off x="1390650" y="4474815"/>
            <a:ext cx="2900549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dirty="0">
                <a:solidFill>
                  <a:srgbClr val="214422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Préparé par nos bouchers</a:t>
            </a:r>
            <a:endParaRPr lang="en-US" sz="1800" dirty="0"/>
          </a:p>
        </p:txBody>
      </p:sp>
      <p:sp>
        <p:nvSpPr>
          <p:cNvPr id="27" name="Shape 25"/>
          <p:cNvSpPr/>
          <p:nvPr/>
        </p:nvSpPr>
        <p:spPr>
          <a:xfrm>
            <a:off x="4463430" y="4389090"/>
            <a:ext cx="1766441" cy="466725"/>
          </a:xfrm>
          <a:prstGeom prst="roundRect">
            <a:avLst>
              <a:gd name="adj" fmla="val 50000"/>
            </a:avLst>
          </a:prstGeom>
          <a:solidFill>
            <a:srgbClr val="D6E8D7"/>
          </a:solidFill>
          <a:ln/>
        </p:spPr>
      </p:sp>
      <p:sp>
        <p:nvSpPr>
          <p:cNvPr id="28" name="Text 26"/>
          <p:cNvSpPr/>
          <p:nvPr/>
        </p:nvSpPr>
        <p:spPr>
          <a:xfrm>
            <a:off x="4634880" y="4474815"/>
            <a:ext cx="1499741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dirty="0">
                <a:solidFill>
                  <a:srgbClr val="214422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Filière courte</a:t>
            </a:r>
            <a:endParaRPr lang="en-US" sz="1800" dirty="0"/>
          </a:p>
        </p:txBody>
      </p:sp>
      <p:sp>
        <p:nvSpPr>
          <p:cNvPr id="29" name="Shape 27"/>
          <p:cNvSpPr/>
          <p:nvPr/>
        </p:nvSpPr>
        <p:spPr>
          <a:xfrm>
            <a:off x="6325121" y="4389090"/>
            <a:ext cx="1691655" cy="466725"/>
          </a:xfrm>
          <a:prstGeom prst="roundRect">
            <a:avLst>
              <a:gd name="adj" fmla="val 50000"/>
            </a:avLst>
          </a:prstGeom>
          <a:solidFill>
            <a:srgbClr val="D6E8D7"/>
          </a:solidFill>
          <a:ln/>
        </p:spPr>
      </p:sp>
      <p:sp>
        <p:nvSpPr>
          <p:cNvPr id="30" name="Text 28"/>
          <p:cNvSpPr/>
          <p:nvPr/>
        </p:nvSpPr>
        <p:spPr>
          <a:xfrm>
            <a:off x="6496571" y="4474815"/>
            <a:ext cx="1424955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dirty="0">
                <a:solidFill>
                  <a:srgbClr val="214422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Circuit court</a:t>
            </a:r>
            <a:endParaRPr lang="en-US" sz="1800" dirty="0"/>
          </a:p>
        </p:txBody>
      </p:sp>
      <p:sp>
        <p:nvSpPr>
          <p:cNvPr id="31" name="Shape 29"/>
          <p:cNvSpPr/>
          <p:nvPr/>
        </p:nvSpPr>
        <p:spPr>
          <a:xfrm>
            <a:off x="1219200" y="4951065"/>
            <a:ext cx="891555" cy="466725"/>
          </a:xfrm>
          <a:prstGeom prst="roundRect">
            <a:avLst>
              <a:gd name="adj" fmla="val 50000"/>
            </a:avLst>
          </a:prstGeom>
          <a:solidFill>
            <a:srgbClr val="D6E8D7"/>
          </a:solidFill>
          <a:ln/>
        </p:spPr>
      </p:sp>
      <p:sp>
        <p:nvSpPr>
          <p:cNvPr id="32" name="Text 30"/>
          <p:cNvSpPr/>
          <p:nvPr/>
        </p:nvSpPr>
        <p:spPr>
          <a:xfrm>
            <a:off x="1390650" y="5036790"/>
            <a:ext cx="624855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dirty="0">
                <a:solidFill>
                  <a:srgbClr val="214422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KM 0</a:t>
            </a:r>
            <a:endParaRPr lang="en-US" sz="1800" dirty="0"/>
          </a:p>
        </p:txBody>
      </p:sp>
      <p:sp>
        <p:nvSpPr>
          <p:cNvPr id="33" name="Shape 31"/>
          <p:cNvSpPr/>
          <p:nvPr/>
        </p:nvSpPr>
        <p:spPr>
          <a:xfrm>
            <a:off x="9277350" y="1836390"/>
            <a:ext cx="8058150" cy="2724150"/>
          </a:xfrm>
          <a:prstGeom prst="roundRect">
            <a:avLst>
              <a:gd name="adj" fmla="val 4196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71450" dist="28575" dir="5400000">
              <a:srgbClr val="2A231C">
                <a:alpha val="7000"/>
              </a:srgbClr>
            </a:outerShdw>
          </a:effectLst>
        </p:spPr>
      </p:sp>
      <p:sp>
        <p:nvSpPr>
          <p:cNvPr id="34" name="Shape 32"/>
          <p:cNvSpPr/>
          <p:nvPr/>
        </p:nvSpPr>
        <p:spPr>
          <a:xfrm>
            <a:off x="9544050" y="2512665"/>
            <a:ext cx="7524750" cy="19050"/>
          </a:xfrm>
          <a:prstGeom prst="rect">
            <a:avLst/>
          </a:prstGeom>
          <a:solidFill>
            <a:srgbClr val="FADDC9"/>
          </a:solidFill>
          <a:ln/>
        </p:spPr>
      </p:sp>
      <p:sp>
        <p:nvSpPr>
          <p:cNvPr id="35" name="Text 33"/>
          <p:cNvSpPr/>
          <p:nvPr/>
        </p:nvSpPr>
        <p:spPr>
          <a:xfrm>
            <a:off x="9544050" y="2103090"/>
            <a:ext cx="7750492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spc="144" kern="0" dirty="0">
                <a:solidFill>
                  <a:srgbClr val="A53820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✗ À ÉVITER</a:t>
            </a:r>
            <a:endParaRPr lang="en-US" sz="1800" dirty="0"/>
          </a:p>
        </p:txBody>
      </p:sp>
      <p:sp>
        <p:nvSpPr>
          <p:cNvPr id="36" name="Shape 34"/>
          <p:cNvSpPr/>
          <p:nvPr/>
        </p:nvSpPr>
        <p:spPr>
          <a:xfrm>
            <a:off x="9544050" y="2703165"/>
            <a:ext cx="1673647" cy="466725"/>
          </a:xfrm>
          <a:prstGeom prst="roundRect">
            <a:avLst>
              <a:gd name="adj" fmla="val 50000"/>
            </a:avLst>
          </a:prstGeom>
          <a:solidFill>
            <a:srgbClr val="FADDC9"/>
          </a:solidFill>
          <a:ln/>
        </p:spPr>
      </p:sp>
      <p:sp>
        <p:nvSpPr>
          <p:cNvPr id="37" name="Text 35"/>
          <p:cNvSpPr/>
          <p:nvPr/>
        </p:nvSpPr>
        <p:spPr>
          <a:xfrm>
            <a:off x="9715500" y="2788890"/>
            <a:ext cx="1406947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strike="sngStrike" dirty="0">
                <a:solidFill>
                  <a:srgbClr val="A53820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"La formule"</a:t>
            </a:r>
            <a:endParaRPr lang="en-US" sz="1800" dirty="0"/>
          </a:p>
        </p:txBody>
      </p:sp>
      <p:sp>
        <p:nvSpPr>
          <p:cNvPr id="38" name="Shape 36"/>
          <p:cNvSpPr/>
          <p:nvPr/>
        </p:nvSpPr>
        <p:spPr>
          <a:xfrm>
            <a:off x="11312947" y="2703165"/>
            <a:ext cx="4252913" cy="466725"/>
          </a:xfrm>
          <a:prstGeom prst="roundRect">
            <a:avLst>
              <a:gd name="adj" fmla="val 50000"/>
            </a:avLst>
          </a:prstGeom>
          <a:solidFill>
            <a:srgbClr val="FADDC9"/>
          </a:solidFill>
          <a:ln/>
        </p:spPr>
      </p:sp>
      <p:sp>
        <p:nvSpPr>
          <p:cNvPr id="39" name="Text 37"/>
          <p:cNvSpPr/>
          <p:nvPr/>
        </p:nvSpPr>
        <p:spPr>
          <a:xfrm>
            <a:off x="11484397" y="2788890"/>
            <a:ext cx="4037600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strike="sngStrike" dirty="0">
                <a:solidFill>
                  <a:srgbClr val="A53820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"Je sais pas trop ce qu'il y a dedans"</a:t>
            </a:r>
            <a:endParaRPr lang="en-US" sz="1800" dirty="0"/>
          </a:p>
        </p:txBody>
      </p:sp>
      <p:sp>
        <p:nvSpPr>
          <p:cNvPr id="40" name="Shape 38"/>
          <p:cNvSpPr/>
          <p:nvPr/>
        </p:nvSpPr>
        <p:spPr>
          <a:xfrm>
            <a:off x="9544050" y="3265140"/>
            <a:ext cx="3101206" cy="466725"/>
          </a:xfrm>
          <a:prstGeom prst="roundRect">
            <a:avLst>
              <a:gd name="adj" fmla="val 50000"/>
            </a:avLst>
          </a:prstGeom>
          <a:solidFill>
            <a:srgbClr val="FADDC9"/>
          </a:solidFill>
          <a:ln/>
        </p:spPr>
      </p:sp>
      <p:sp>
        <p:nvSpPr>
          <p:cNvPr id="41" name="Text 39"/>
          <p:cNvSpPr/>
          <p:nvPr/>
        </p:nvSpPr>
        <p:spPr>
          <a:xfrm>
            <a:off x="9715500" y="3350865"/>
            <a:ext cx="2851342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strike="sngStrike" dirty="0">
                <a:solidFill>
                  <a:srgbClr val="A53820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"C'est le plat du moment"</a:t>
            </a:r>
            <a:endParaRPr lang="en-US" sz="1800" dirty="0"/>
          </a:p>
        </p:txBody>
      </p:sp>
      <p:sp>
        <p:nvSpPr>
          <p:cNvPr id="42" name="Shape 40"/>
          <p:cNvSpPr/>
          <p:nvPr/>
        </p:nvSpPr>
        <p:spPr>
          <a:xfrm>
            <a:off x="12740506" y="3265140"/>
            <a:ext cx="2581126" cy="466725"/>
          </a:xfrm>
          <a:prstGeom prst="roundRect">
            <a:avLst>
              <a:gd name="adj" fmla="val 50000"/>
            </a:avLst>
          </a:prstGeom>
          <a:solidFill>
            <a:srgbClr val="FADDC9"/>
          </a:solidFill>
          <a:ln/>
        </p:spPr>
      </p:sp>
      <p:sp>
        <p:nvSpPr>
          <p:cNvPr id="43" name="Text 41"/>
          <p:cNvSpPr/>
          <p:nvPr/>
        </p:nvSpPr>
        <p:spPr>
          <a:xfrm>
            <a:off x="12911956" y="3350865"/>
            <a:ext cx="2315660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strike="sngStrike" dirty="0">
                <a:solidFill>
                  <a:srgbClr val="A53820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"Je vous apporte ça"</a:t>
            </a:r>
            <a:endParaRPr lang="en-US" sz="1800" dirty="0"/>
          </a:p>
        </p:txBody>
      </p:sp>
      <p:sp>
        <p:nvSpPr>
          <p:cNvPr id="44" name="Shape 42"/>
          <p:cNvSpPr/>
          <p:nvPr/>
        </p:nvSpPr>
        <p:spPr>
          <a:xfrm>
            <a:off x="9544050" y="3827115"/>
            <a:ext cx="3777183" cy="466725"/>
          </a:xfrm>
          <a:prstGeom prst="roundRect">
            <a:avLst>
              <a:gd name="adj" fmla="val 50000"/>
            </a:avLst>
          </a:prstGeom>
          <a:solidFill>
            <a:srgbClr val="FADDC9"/>
          </a:solidFill>
          <a:ln/>
        </p:spPr>
      </p:sp>
      <p:sp>
        <p:nvSpPr>
          <p:cNvPr id="45" name="Text 43"/>
          <p:cNvSpPr/>
          <p:nvPr/>
        </p:nvSpPr>
        <p:spPr>
          <a:xfrm>
            <a:off x="9715500" y="3912840"/>
            <a:ext cx="3547599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strike="sngStrike" dirty="0">
                <a:solidFill>
                  <a:srgbClr val="A53820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"Normalement c'est comme ça"</a:t>
            </a:r>
            <a:endParaRPr lang="en-US" sz="1800" dirty="0"/>
          </a:p>
        </p:txBody>
      </p:sp>
      <p:sp>
        <p:nvSpPr>
          <p:cNvPr id="46" name="Shape 44"/>
          <p:cNvSpPr/>
          <p:nvPr/>
        </p:nvSpPr>
        <p:spPr>
          <a:xfrm>
            <a:off x="533400" y="9846469"/>
            <a:ext cx="190500" cy="9525"/>
          </a:xfrm>
          <a:prstGeom prst="rect">
            <a:avLst/>
          </a:prstGeom>
          <a:solidFill>
            <a:srgbClr val="C8B79C"/>
          </a:solidFill>
          <a:ln/>
        </p:spPr>
      </p:sp>
      <p:sp>
        <p:nvSpPr>
          <p:cNvPr id="47" name="Text 45"/>
          <p:cNvSpPr/>
          <p:nvPr/>
        </p:nvSpPr>
        <p:spPr>
          <a:xfrm>
            <a:off x="809625" y="9739313"/>
            <a:ext cx="864394" cy="26193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350" b="1" spc="216" kern="0" dirty="0">
                <a:solidFill>
                  <a:srgbClr val="A1855F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JG · AB</a:t>
            </a:r>
            <a:endParaRPr lang="en-US" sz="13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7F0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52500" y="495300"/>
            <a:ext cx="1689274" cy="390525"/>
          </a:xfrm>
          <a:prstGeom prst="roundRect">
            <a:avLst>
              <a:gd name="adj" fmla="val 9756"/>
            </a:avLst>
          </a:prstGeom>
          <a:solidFill>
            <a:srgbClr val="C05434"/>
          </a:solidFill>
          <a:ln/>
        </p:spPr>
      </p:sp>
      <p:sp>
        <p:nvSpPr>
          <p:cNvPr id="3" name="Text 1"/>
          <p:cNvSpPr/>
          <p:nvPr/>
        </p:nvSpPr>
        <p:spPr>
          <a:xfrm>
            <a:off x="1104900" y="542925"/>
            <a:ext cx="1522921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spc="216" kern="0" dirty="0">
                <a:solidFill>
                  <a:srgbClr val="FFFFFF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EXERCICE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2794174" y="542925"/>
            <a:ext cx="2717356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spc="252" kern="0" dirty="0">
                <a:solidFill>
                  <a:srgbClr val="C05434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PARTIE I · BLOC B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952500" y="981075"/>
            <a:ext cx="18021300" cy="60387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4050" b="1" spc="-40" kern="0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Reformulation registre Léonie</a:t>
            </a:r>
            <a:endParaRPr lang="en-US" sz="4050" dirty="0"/>
          </a:p>
        </p:txBody>
      </p:sp>
      <p:sp>
        <p:nvSpPr>
          <p:cNvPr id="6" name="Text 4"/>
          <p:cNvSpPr/>
          <p:nvPr/>
        </p:nvSpPr>
        <p:spPr>
          <a:xfrm>
            <a:off x="952500" y="1661145"/>
            <a:ext cx="18021300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543B28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L'animateur lit chaque phrase — l'équipe propose la reformulation, puis on donne la version Léonie.</a:t>
            </a:r>
            <a:endParaRPr lang="en-US" sz="1800" dirty="0"/>
          </a:p>
        </p:txBody>
      </p:sp>
      <p:sp>
        <p:nvSpPr>
          <p:cNvPr id="7" name="Shape 5"/>
          <p:cNvSpPr/>
          <p:nvPr/>
        </p:nvSpPr>
        <p:spPr>
          <a:xfrm>
            <a:off x="952500" y="3794820"/>
            <a:ext cx="655290" cy="523875"/>
          </a:xfrm>
          <a:prstGeom prst="rect">
            <a:avLst/>
          </a:prstGeom>
          <a:solidFill>
            <a:srgbClr val="214422"/>
          </a:solidFill>
          <a:ln/>
        </p:spPr>
      </p:sp>
      <p:sp>
        <p:nvSpPr>
          <p:cNvPr id="8" name="Text 6"/>
          <p:cNvSpPr/>
          <p:nvPr/>
        </p:nvSpPr>
        <p:spPr>
          <a:xfrm>
            <a:off x="1123950" y="3909120"/>
            <a:ext cx="388590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buNone/>
            </a:pPr>
            <a:r>
              <a:rPr lang="en-US" sz="1800" b="1" spc="108" kern="0" dirty="0">
                <a:solidFill>
                  <a:srgbClr val="FFFFFF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#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1607790" y="3794820"/>
            <a:ext cx="6225480" cy="523875"/>
          </a:xfrm>
          <a:prstGeom prst="rect">
            <a:avLst/>
          </a:prstGeom>
          <a:solidFill>
            <a:srgbClr val="214422"/>
          </a:solidFill>
          <a:ln/>
        </p:spPr>
      </p:sp>
      <p:sp>
        <p:nvSpPr>
          <p:cNvPr id="10" name="Text 8"/>
          <p:cNvSpPr/>
          <p:nvPr/>
        </p:nvSpPr>
        <p:spPr>
          <a:xfrm>
            <a:off x="1779240" y="3909120"/>
            <a:ext cx="6069345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buNone/>
            </a:pPr>
            <a:r>
              <a:rPr lang="en-US" sz="1800" b="1" spc="108" kern="0" dirty="0">
                <a:solidFill>
                  <a:srgbClr val="FFFFFF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PHRASE À ÉVITER</a:t>
            </a:r>
            <a:endParaRPr lang="en-US" sz="1800" dirty="0"/>
          </a:p>
        </p:txBody>
      </p:sp>
      <p:sp>
        <p:nvSpPr>
          <p:cNvPr id="11" name="Shape 9"/>
          <p:cNvSpPr/>
          <p:nvPr/>
        </p:nvSpPr>
        <p:spPr>
          <a:xfrm>
            <a:off x="7833271" y="3794820"/>
            <a:ext cx="9502229" cy="523875"/>
          </a:xfrm>
          <a:prstGeom prst="rect">
            <a:avLst/>
          </a:prstGeom>
          <a:solidFill>
            <a:srgbClr val="214422"/>
          </a:solidFill>
          <a:ln/>
        </p:spPr>
      </p:sp>
      <p:sp>
        <p:nvSpPr>
          <p:cNvPr id="12" name="Text 10"/>
          <p:cNvSpPr/>
          <p:nvPr/>
        </p:nvSpPr>
        <p:spPr>
          <a:xfrm>
            <a:off x="8004721" y="3909120"/>
            <a:ext cx="9444396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buNone/>
            </a:pPr>
            <a:r>
              <a:rPr lang="en-US" sz="1800" b="1" spc="108" kern="0" dirty="0">
                <a:solidFill>
                  <a:srgbClr val="FFFFFF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VERSION LÉONIE</a:t>
            </a:r>
            <a:endParaRPr lang="en-US" sz="1800" dirty="0"/>
          </a:p>
        </p:txBody>
      </p:sp>
      <p:sp>
        <p:nvSpPr>
          <p:cNvPr id="13" name="Shape 11"/>
          <p:cNvSpPr/>
          <p:nvPr/>
        </p:nvSpPr>
        <p:spPr>
          <a:xfrm>
            <a:off x="952500" y="4318695"/>
            <a:ext cx="655290" cy="522908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4" name="Shape 12"/>
          <p:cNvSpPr/>
          <p:nvPr/>
        </p:nvSpPr>
        <p:spPr>
          <a:xfrm>
            <a:off x="952500" y="4832077"/>
            <a:ext cx="655290" cy="9525"/>
          </a:xfrm>
          <a:prstGeom prst="rect">
            <a:avLst/>
          </a:prstGeom>
          <a:solidFill>
            <a:srgbClr val="D8C8B0"/>
          </a:solidFill>
          <a:ln/>
        </p:spPr>
      </p:sp>
      <p:sp>
        <p:nvSpPr>
          <p:cNvPr id="15" name="Text 13"/>
          <p:cNvSpPr/>
          <p:nvPr/>
        </p:nvSpPr>
        <p:spPr>
          <a:xfrm>
            <a:off x="1123950" y="4423470"/>
            <a:ext cx="388590" cy="34193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896C50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1</a:t>
            </a:r>
            <a:endParaRPr lang="en-US" sz="1800" dirty="0"/>
          </a:p>
        </p:txBody>
      </p:sp>
      <p:sp>
        <p:nvSpPr>
          <p:cNvPr id="16" name="Shape 14"/>
          <p:cNvSpPr/>
          <p:nvPr/>
        </p:nvSpPr>
        <p:spPr>
          <a:xfrm>
            <a:off x="1607790" y="4318695"/>
            <a:ext cx="6225480" cy="522908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7" name="Shape 15"/>
          <p:cNvSpPr/>
          <p:nvPr/>
        </p:nvSpPr>
        <p:spPr>
          <a:xfrm>
            <a:off x="1607790" y="4832077"/>
            <a:ext cx="6225480" cy="9525"/>
          </a:xfrm>
          <a:prstGeom prst="rect">
            <a:avLst/>
          </a:prstGeom>
          <a:solidFill>
            <a:srgbClr val="D8C8B0"/>
          </a:solidFill>
          <a:ln/>
        </p:spPr>
      </p:sp>
      <p:sp>
        <p:nvSpPr>
          <p:cNvPr id="18" name="Text 16"/>
          <p:cNvSpPr/>
          <p:nvPr/>
        </p:nvSpPr>
        <p:spPr>
          <a:xfrm>
            <a:off x="1779240" y="4423470"/>
            <a:ext cx="6069345" cy="34193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A53820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"C'est du bœuf avec une sauce"</a:t>
            </a:r>
            <a:endParaRPr lang="en-US" sz="1800" dirty="0"/>
          </a:p>
        </p:txBody>
      </p:sp>
      <p:sp>
        <p:nvSpPr>
          <p:cNvPr id="19" name="Shape 17"/>
          <p:cNvSpPr/>
          <p:nvPr/>
        </p:nvSpPr>
        <p:spPr>
          <a:xfrm>
            <a:off x="7833271" y="4318695"/>
            <a:ext cx="9502229" cy="522908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20" name="Shape 18"/>
          <p:cNvSpPr/>
          <p:nvPr/>
        </p:nvSpPr>
        <p:spPr>
          <a:xfrm>
            <a:off x="7833271" y="4832077"/>
            <a:ext cx="9502229" cy="9525"/>
          </a:xfrm>
          <a:prstGeom prst="rect">
            <a:avLst/>
          </a:prstGeom>
          <a:solidFill>
            <a:srgbClr val="D8C8B0"/>
          </a:solidFill>
          <a:ln/>
        </p:spPr>
      </p:sp>
      <p:sp>
        <p:nvSpPr>
          <p:cNvPr id="21" name="Text 19"/>
          <p:cNvSpPr/>
          <p:nvPr/>
        </p:nvSpPr>
        <p:spPr>
          <a:xfrm>
            <a:off x="8004721" y="4423470"/>
            <a:ext cx="9444396" cy="34193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lnSpc>
                <a:spcPct val="135000"/>
              </a:lnSpc>
              <a:buNone/>
            </a:pPr>
            <a:r>
              <a:rPr lang="en-US" sz="1800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"C'est une joue de bœuf confite 7h dans son jus, servie avec la garniture du moment"</a:t>
            </a:r>
            <a:endParaRPr lang="en-US" sz="1800" dirty="0"/>
          </a:p>
        </p:txBody>
      </p:sp>
      <p:sp>
        <p:nvSpPr>
          <p:cNvPr id="22" name="Shape 20"/>
          <p:cNvSpPr/>
          <p:nvPr/>
        </p:nvSpPr>
        <p:spPr>
          <a:xfrm>
            <a:off x="952500" y="4841602"/>
            <a:ext cx="655290" cy="836265"/>
          </a:xfrm>
          <a:prstGeom prst="rect">
            <a:avLst/>
          </a:prstGeom>
          <a:solidFill>
            <a:srgbClr val="F7F0E6"/>
          </a:solidFill>
          <a:ln/>
        </p:spPr>
      </p:sp>
      <p:sp>
        <p:nvSpPr>
          <p:cNvPr id="23" name="Shape 21"/>
          <p:cNvSpPr/>
          <p:nvPr/>
        </p:nvSpPr>
        <p:spPr>
          <a:xfrm>
            <a:off x="952500" y="5668342"/>
            <a:ext cx="655290" cy="9525"/>
          </a:xfrm>
          <a:prstGeom prst="rect">
            <a:avLst/>
          </a:prstGeom>
          <a:solidFill>
            <a:srgbClr val="D8C8B0"/>
          </a:solidFill>
          <a:ln/>
        </p:spPr>
      </p:sp>
      <p:sp>
        <p:nvSpPr>
          <p:cNvPr id="24" name="Text 22"/>
          <p:cNvSpPr/>
          <p:nvPr/>
        </p:nvSpPr>
        <p:spPr>
          <a:xfrm>
            <a:off x="1123950" y="4946377"/>
            <a:ext cx="388590" cy="65529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896C50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2</a:t>
            </a:r>
            <a:endParaRPr lang="en-US" sz="1800" dirty="0"/>
          </a:p>
        </p:txBody>
      </p:sp>
      <p:sp>
        <p:nvSpPr>
          <p:cNvPr id="25" name="Shape 23"/>
          <p:cNvSpPr/>
          <p:nvPr/>
        </p:nvSpPr>
        <p:spPr>
          <a:xfrm>
            <a:off x="1607790" y="4841602"/>
            <a:ext cx="6225480" cy="836265"/>
          </a:xfrm>
          <a:prstGeom prst="rect">
            <a:avLst/>
          </a:prstGeom>
          <a:solidFill>
            <a:srgbClr val="F7F0E6"/>
          </a:solidFill>
          <a:ln/>
        </p:spPr>
      </p:sp>
      <p:sp>
        <p:nvSpPr>
          <p:cNvPr id="26" name="Shape 24"/>
          <p:cNvSpPr/>
          <p:nvPr/>
        </p:nvSpPr>
        <p:spPr>
          <a:xfrm>
            <a:off x="1607790" y="5668342"/>
            <a:ext cx="6225480" cy="9525"/>
          </a:xfrm>
          <a:prstGeom prst="rect">
            <a:avLst/>
          </a:prstGeom>
          <a:solidFill>
            <a:srgbClr val="D8C8B0"/>
          </a:solidFill>
          <a:ln/>
        </p:spPr>
      </p:sp>
      <p:sp>
        <p:nvSpPr>
          <p:cNvPr id="27" name="Text 25"/>
          <p:cNvSpPr/>
          <p:nvPr/>
        </p:nvSpPr>
        <p:spPr>
          <a:xfrm>
            <a:off x="1779240" y="4946377"/>
            <a:ext cx="6069345" cy="65529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A53820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"Le plat du jour c'est un truc avec des légumes"</a:t>
            </a:r>
            <a:endParaRPr lang="en-US" sz="1800" dirty="0"/>
          </a:p>
        </p:txBody>
      </p:sp>
      <p:sp>
        <p:nvSpPr>
          <p:cNvPr id="28" name="Shape 26"/>
          <p:cNvSpPr/>
          <p:nvPr/>
        </p:nvSpPr>
        <p:spPr>
          <a:xfrm>
            <a:off x="7833271" y="4841602"/>
            <a:ext cx="9502229" cy="836265"/>
          </a:xfrm>
          <a:prstGeom prst="rect">
            <a:avLst/>
          </a:prstGeom>
          <a:solidFill>
            <a:srgbClr val="F7F0E6"/>
          </a:solidFill>
          <a:ln/>
        </p:spPr>
      </p:sp>
      <p:sp>
        <p:nvSpPr>
          <p:cNvPr id="29" name="Shape 27"/>
          <p:cNvSpPr/>
          <p:nvPr/>
        </p:nvSpPr>
        <p:spPr>
          <a:xfrm>
            <a:off x="7833271" y="5668342"/>
            <a:ext cx="9502229" cy="9525"/>
          </a:xfrm>
          <a:prstGeom prst="rect">
            <a:avLst/>
          </a:prstGeom>
          <a:solidFill>
            <a:srgbClr val="D8C8B0"/>
          </a:solidFill>
          <a:ln/>
        </p:spPr>
      </p:sp>
      <p:sp>
        <p:nvSpPr>
          <p:cNvPr id="30" name="Text 28"/>
          <p:cNvSpPr/>
          <p:nvPr/>
        </p:nvSpPr>
        <p:spPr>
          <a:xfrm>
            <a:off x="8004721" y="4946377"/>
            <a:ext cx="9444396" cy="65529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lnSpc>
                <a:spcPct val="135000"/>
              </a:lnSpc>
              <a:buNone/>
            </a:pPr>
            <a:r>
              <a:rPr lang="en-US" sz="1800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"Le plat du jour, c'est une recette maison préparée ce matin avec des légumes du coin, en circuit court"</a:t>
            </a:r>
            <a:endParaRPr lang="en-US" sz="1800" dirty="0"/>
          </a:p>
        </p:txBody>
      </p:sp>
      <p:sp>
        <p:nvSpPr>
          <p:cNvPr id="31" name="Shape 29"/>
          <p:cNvSpPr/>
          <p:nvPr/>
        </p:nvSpPr>
        <p:spPr>
          <a:xfrm>
            <a:off x="952500" y="5677867"/>
            <a:ext cx="655290" cy="836265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2" name="Shape 30"/>
          <p:cNvSpPr/>
          <p:nvPr/>
        </p:nvSpPr>
        <p:spPr>
          <a:xfrm>
            <a:off x="952500" y="6504608"/>
            <a:ext cx="655290" cy="9525"/>
          </a:xfrm>
          <a:prstGeom prst="rect">
            <a:avLst/>
          </a:prstGeom>
          <a:solidFill>
            <a:srgbClr val="D8C8B0"/>
          </a:solidFill>
          <a:ln/>
        </p:spPr>
      </p:sp>
      <p:sp>
        <p:nvSpPr>
          <p:cNvPr id="33" name="Text 31"/>
          <p:cNvSpPr/>
          <p:nvPr/>
        </p:nvSpPr>
        <p:spPr>
          <a:xfrm>
            <a:off x="1123950" y="5782642"/>
            <a:ext cx="388590" cy="65529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896C50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3</a:t>
            </a:r>
            <a:endParaRPr lang="en-US" sz="1800" dirty="0"/>
          </a:p>
        </p:txBody>
      </p:sp>
      <p:sp>
        <p:nvSpPr>
          <p:cNvPr id="34" name="Shape 32"/>
          <p:cNvSpPr/>
          <p:nvPr/>
        </p:nvSpPr>
        <p:spPr>
          <a:xfrm>
            <a:off x="1607790" y="5677867"/>
            <a:ext cx="6225480" cy="836265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5" name="Shape 33"/>
          <p:cNvSpPr/>
          <p:nvPr/>
        </p:nvSpPr>
        <p:spPr>
          <a:xfrm>
            <a:off x="1607790" y="6504608"/>
            <a:ext cx="6225480" cy="9525"/>
          </a:xfrm>
          <a:prstGeom prst="rect">
            <a:avLst/>
          </a:prstGeom>
          <a:solidFill>
            <a:srgbClr val="D8C8B0"/>
          </a:solidFill>
          <a:ln/>
        </p:spPr>
      </p:sp>
      <p:sp>
        <p:nvSpPr>
          <p:cNvPr id="36" name="Text 34"/>
          <p:cNvSpPr/>
          <p:nvPr/>
        </p:nvSpPr>
        <p:spPr>
          <a:xfrm>
            <a:off x="1779240" y="5782642"/>
            <a:ext cx="6069345" cy="65529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A53820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"On a un menu pas cher si vous voulez"</a:t>
            </a:r>
            <a:endParaRPr lang="en-US" sz="1800" dirty="0"/>
          </a:p>
        </p:txBody>
      </p:sp>
      <p:sp>
        <p:nvSpPr>
          <p:cNvPr id="37" name="Shape 35"/>
          <p:cNvSpPr/>
          <p:nvPr/>
        </p:nvSpPr>
        <p:spPr>
          <a:xfrm>
            <a:off x="7833271" y="5677867"/>
            <a:ext cx="9502229" cy="836265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8" name="Shape 36"/>
          <p:cNvSpPr/>
          <p:nvPr/>
        </p:nvSpPr>
        <p:spPr>
          <a:xfrm>
            <a:off x="7833271" y="6504608"/>
            <a:ext cx="9502229" cy="9525"/>
          </a:xfrm>
          <a:prstGeom prst="rect">
            <a:avLst/>
          </a:prstGeom>
          <a:solidFill>
            <a:srgbClr val="D8C8B0"/>
          </a:solidFill>
          <a:ln/>
        </p:spPr>
      </p:sp>
      <p:sp>
        <p:nvSpPr>
          <p:cNvPr id="39" name="Text 37"/>
          <p:cNvSpPr/>
          <p:nvPr/>
        </p:nvSpPr>
        <p:spPr>
          <a:xfrm>
            <a:off x="8004721" y="5782642"/>
            <a:ext cx="9444396" cy="65529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lnSpc>
                <a:spcPct val="135000"/>
              </a:lnSpc>
              <a:buNone/>
            </a:pPr>
            <a:r>
              <a:rPr lang="en-US" sz="1800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"On a une formule midi généreuse, faite avec les mêmes produits que la carte — un excellent rapport qualité-prix"</a:t>
            </a:r>
            <a:endParaRPr lang="en-US" sz="1800" dirty="0"/>
          </a:p>
        </p:txBody>
      </p:sp>
      <p:sp>
        <p:nvSpPr>
          <p:cNvPr id="40" name="Shape 38"/>
          <p:cNvSpPr/>
          <p:nvPr/>
        </p:nvSpPr>
        <p:spPr>
          <a:xfrm>
            <a:off x="952500" y="6514133"/>
            <a:ext cx="655290" cy="836265"/>
          </a:xfrm>
          <a:prstGeom prst="rect">
            <a:avLst/>
          </a:prstGeom>
          <a:solidFill>
            <a:srgbClr val="F7F0E6"/>
          </a:solidFill>
          <a:ln/>
        </p:spPr>
      </p:sp>
      <p:sp>
        <p:nvSpPr>
          <p:cNvPr id="41" name="Shape 39"/>
          <p:cNvSpPr/>
          <p:nvPr/>
        </p:nvSpPr>
        <p:spPr>
          <a:xfrm>
            <a:off x="952500" y="7340873"/>
            <a:ext cx="655290" cy="9525"/>
          </a:xfrm>
          <a:prstGeom prst="rect">
            <a:avLst/>
          </a:prstGeom>
          <a:solidFill>
            <a:srgbClr val="D8C8B0"/>
          </a:solidFill>
          <a:ln/>
        </p:spPr>
      </p:sp>
      <p:sp>
        <p:nvSpPr>
          <p:cNvPr id="42" name="Text 40"/>
          <p:cNvSpPr/>
          <p:nvPr/>
        </p:nvSpPr>
        <p:spPr>
          <a:xfrm>
            <a:off x="1123950" y="6618908"/>
            <a:ext cx="388590" cy="65529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896C50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4</a:t>
            </a:r>
            <a:endParaRPr lang="en-US" sz="1800" dirty="0"/>
          </a:p>
        </p:txBody>
      </p:sp>
      <p:sp>
        <p:nvSpPr>
          <p:cNvPr id="43" name="Shape 41"/>
          <p:cNvSpPr/>
          <p:nvPr/>
        </p:nvSpPr>
        <p:spPr>
          <a:xfrm>
            <a:off x="1607790" y="6514133"/>
            <a:ext cx="6225480" cy="836265"/>
          </a:xfrm>
          <a:prstGeom prst="rect">
            <a:avLst/>
          </a:prstGeom>
          <a:solidFill>
            <a:srgbClr val="F7F0E6"/>
          </a:solidFill>
          <a:ln/>
        </p:spPr>
      </p:sp>
      <p:sp>
        <p:nvSpPr>
          <p:cNvPr id="44" name="Shape 42"/>
          <p:cNvSpPr/>
          <p:nvPr/>
        </p:nvSpPr>
        <p:spPr>
          <a:xfrm>
            <a:off x="1607790" y="7340873"/>
            <a:ext cx="6225480" cy="9525"/>
          </a:xfrm>
          <a:prstGeom prst="rect">
            <a:avLst/>
          </a:prstGeom>
          <a:solidFill>
            <a:srgbClr val="D8C8B0"/>
          </a:solidFill>
          <a:ln/>
        </p:spPr>
      </p:sp>
      <p:sp>
        <p:nvSpPr>
          <p:cNvPr id="45" name="Text 43"/>
          <p:cNvSpPr/>
          <p:nvPr/>
        </p:nvSpPr>
        <p:spPr>
          <a:xfrm>
            <a:off x="1779240" y="6618908"/>
            <a:ext cx="6069345" cy="65529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A53820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"La viande, je sais pas trop d'où elle vient"</a:t>
            </a:r>
            <a:endParaRPr lang="en-US" sz="1800" dirty="0"/>
          </a:p>
        </p:txBody>
      </p:sp>
      <p:sp>
        <p:nvSpPr>
          <p:cNvPr id="46" name="Shape 44"/>
          <p:cNvSpPr/>
          <p:nvPr/>
        </p:nvSpPr>
        <p:spPr>
          <a:xfrm>
            <a:off x="7833271" y="6514133"/>
            <a:ext cx="9502229" cy="836265"/>
          </a:xfrm>
          <a:prstGeom prst="rect">
            <a:avLst/>
          </a:prstGeom>
          <a:solidFill>
            <a:srgbClr val="F7F0E6"/>
          </a:solidFill>
          <a:ln/>
        </p:spPr>
      </p:sp>
      <p:sp>
        <p:nvSpPr>
          <p:cNvPr id="47" name="Shape 45"/>
          <p:cNvSpPr/>
          <p:nvPr/>
        </p:nvSpPr>
        <p:spPr>
          <a:xfrm>
            <a:off x="7833271" y="7340873"/>
            <a:ext cx="9502229" cy="9525"/>
          </a:xfrm>
          <a:prstGeom prst="rect">
            <a:avLst/>
          </a:prstGeom>
          <a:solidFill>
            <a:srgbClr val="D8C8B0"/>
          </a:solidFill>
          <a:ln/>
        </p:spPr>
      </p:sp>
      <p:sp>
        <p:nvSpPr>
          <p:cNvPr id="48" name="Text 46"/>
          <p:cNvSpPr/>
          <p:nvPr/>
        </p:nvSpPr>
        <p:spPr>
          <a:xfrm>
            <a:off x="8004721" y="6618908"/>
            <a:ext cx="9444396" cy="65529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lnSpc>
                <a:spcPct val="135000"/>
              </a:lnSpc>
              <a:buNone/>
            </a:pPr>
            <a:r>
              <a:rPr lang="en-US" sz="1800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"Notre viande provient de nos propres bêtes, préparée par nos bouchers — filière courte, KM 0"</a:t>
            </a:r>
            <a:endParaRPr lang="en-US" sz="1800" dirty="0"/>
          </a:p>
        </p:txBody>
      </p:sp>
      <p:sp>
        <p:nvSpPr>
          <p:cNvPr id="49" name="Shape 47"/>
          <p:cNvSpPr/>
          <p:nvPr/>
        </p:nvSpPr>
        <p:spPr>
          <a:xfrm>
            <a:off x="952500" y="7350398"/>
            <a:ext cx="655290" cy="831503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50" name="Text 48"/>
          <p:cNvSpPr/>
          <p:nvPr/>
        </p:nvSpPr>
        <p:spPr>
          <a:xfrm>
            <a:off x="1123950" y="7455173"/>
            <a:ext cx="388590" cy="66005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896C50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5</a:t>
            </a:r>
            <a:endParaRPr lang="en-US" sz="1800" dirty="0"/>
          </a:p>
        </p:txBody>
      </p:sp>
      <p:sp>
        <p:nvSpPr>
          <p:cNvPr id="51" name="Shape 49"/>
          <p:cNvSpPr/>
          <p:nvPr/>
        </p:nvSpPr>
        <p:spPr>
          <a:xfrm>
            <a:off x="1607790" y="7350398"/>
            <a:ext cx="6225480" cy="831503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52" name="Text 50"/>
          <p:cNvSpPr/>
          <p:nvPr/>
        </p:nvSpPr>
        <p:spPr>
          <a:xfrm>
            <a:off x="1779240" y="7455173"/>
            <a:ext cx="6069345" cy="66005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A53820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"Le dessert, c'est le même que d'habitude"</a:t>
            </a:r>
            <a:endParaRPr lang="en-US" sz="1800" dirty="0"/>
          </a:p>
        </p:txBody>
      </p:sp>
      <p:sp>
        <p:nvSpPr>
          <p:cNvPr id="53" name="Shape 51"/>
          <p:cNvSpPr/>
          <p:nvPr/>
        </p:nvSpPr>
        <p:spPr>
          <a:xfrm>
            <a:off x="7833271" y="7350398"/>
            <a:ext cx="9502229" cy="831503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54" name="Text 52"/>
          <p:cNvSpPr/>
          <p:nvPr/>
        </p:nvSpPr>
        <p:spPr>
          <a:xfrm>
            <a:off x="8004721" y="7455173"/>
            <a:ext cx="9444396" cy="66005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lnSpc>
                <a:spcPct val="135000"/>
              </a:lnSpc>
              <a:buNone/>
            </a:pPr>
            <a:r>
              <a:rPr lang="en-US" sz="1800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"Le clafoutis sort juste du four, c'est une recette de grand-mère qu'on fait maison chaque jour"</a:t>
            </a:r>
            <a:endParaRPr lang="en-US" sz="1800" dirty="0"/>
          </a:p>
        </p:txBody>
      </p:sp>
      <p:sp>
        <p:nvSpPr>
          <p:cNvPr id="55" name="Shape 53"/>
          <p:cNvSpPr/>
          <p:nvPr/>
        </p:nvSpPr>
        <p:spPr>
          <a:xfrm>
            <a:off x="533400" y="9846469"/>
            <a:ext cx="190500" cy="9525"/>
          </a:xfrm>
          <a:prstGeom prst="rect">
            <a:avLst/>
          </a:prstGeom>
          <a:solidFill>
            <a:srgbClr val="C8B79C"/>
          </a:solidFill>
          <a:ln/>
        </p:spPr>
      </p:sp>
      <p:sp>
        <p:nvSpPr>
          <p:cNvPr id="56" name="Text 54"/>
          <p:cNvSpPr/>
          <p:nvPr/>
        </p:nvSpPr>
        <p:spPr>
          <a:xfrm>
            <a:off x="809625" y="9739313"/>
            <a:ext cx="922883" cy="26193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350" b="1" spc="216" kern="0" dirty="0">
                <a:solidFill>
                  <a:srgbClr val="A1855F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JG + AB</a:t>
            </a:r>
            <a:endParaRPr lang="en-US" sz="13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7F0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52500" y="628650"/>
            <a:ext cx="18021300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spc="252" kern="0" dirty="0">
                <a:solidFill>
                  <a:srgbClr val="C05434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PARTIE I · BLOC C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952500" y="1019175"/>
            <a:ext cx="18021300" cy="64576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4350" b="1" spc="-43" kern="0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La boucherie du groupe · Un atout à raconter</a:t>
            </a:r>
            <a:endParaRPr lang="en-US" sz="4350" dirty="0"/>
          </a:p>
        </p:txBody>
      </p:sp>
      <p:sp>
        <p:nvSpPr>
          <p:cNvPr id="4" name="Text 2"/>
          <p:cNvSpPr/>
          <p:nvPr/>
        </p:nvSpPr>
        <p:spPr>
          <a:xfrm>
            <a:off x="952500" y="2007840"/>
            <a:ext cx="285080" cy="38479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0000"/>
              </a:lnSpc>
              <a:buNone/>
            </a:pPr>
            <a:r>
              <a:rPr lang="en-US" sz="1950" dirty="0">
                <a:solidFill>
                  <a:srgbClr val="C0543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</a:t>
            </a:r>
            <a:endParaRPr lang="en-US" sz="1950" dirty="0"/>
          </a:p>
        </p:txBody>
      </p:sp>
      <p:sp>
        <p:nvSpPr>
          <p:cNvPr id="5" name="Text 3"/>
          <p:cNvSpPr/>
          <p:nvPr/>
        </p:nvSpPr>
        <p:spPr>
          <a:xfrm>
            <a:off x="1313780" y="2007840"/>
            <a:ext cx="9314825" cy="41143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0000"/>
              </a:lnSpc>
              <a:buNone/>
            </a:pPr>
            <a:r>
              <a:rPr lang="en-US" sz="2100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La boucherie artisanale interne approvisionne les deux sites Léonie</a:t>
            </a:r>
            <a:endParaRPr lang="en-US" sz="2100" dirty="0"/>
          </a:p>
        </p:txBody>
      </p:sp>
      <p:sp>
        <p:nvSpPr>
          <p:cNvPr id="6" name="Text 4"/>
          <p:cNvSpPr/>
          <p:nvPr/>
        </p:nvSpPr>
        <p:spPr>
          <a:xfrm>
            <a:off x="952500" y="2533576"/>
            <a:ext cx="285080" cy="38479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0000"/>
              </a:lnSpc>
              <a:buNone/>
            </a:pPr>
            <a:r>
              <a:rPr lang="en-US" sz="1950" dirty="0">
                <a:solidFill>
                  <a:srgbClr val="C0543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</a:t>
            </a:r>
            <a:endParaRPr lang="en-US" sz="1950" dirty="0"/>
          </a:p>
        </p:txBody>
      </p:sp>
      <p:sp>
        <p:nvSpPr>
          <p:cNvPr id="7" name="Text 5"/>
          <p:cNvSpPr/>
          <p:nvPr/>
        </p:nvSpPr>
        <p:spPr>
          <a:xfrm>
            <a:off x="1313780" y="2533576"/>
            <a:ext cx="10626231" cy="41143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0000"/>
              </a:lnSpc>
              <a:buNone/>
            </a:pPr>
            <a:r>
              <a:rPr lang="en-US" sz="2100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Un animal entier entre dans le circuit — zéro perte, maîtrise totale du produit</a:t>
            </a:r>
            <a:endParaRPr lang="en-US" sz="2100" dirty="0"/>
          </a:p>
        </p:txBody>
      </p:sp>
      <p:sp>
        <p:nvSpPr>
          <p:cNvPr id="8" name="Shape 6"/>
          <p:cNvSpPr/>
          <p:nvPr/>
        </p:nvSpPr>
        <p:spPr>
          <a:xfrm>
            <a:off x="952500" y="3326011"/>
            <a:ext cx="38100" cy="6332339"/>
          </a:xfrm>
          <a:prstGeom prst="rect">
            <a:avLst/>
          </a:prstGeom>
          <a:solidFill>
            <a:srgbClr val="214422"/>
          </a:solidFill>
          <a:ln/>
        </p:spPr>
      </p:sp>
      <p:sp>
        <p:nvSpPr>
          <p:cNvPr id="9" name="Text 7"/>
          <p:cNvSpPr/>
          <p:nvPr/>
        </p:nvSpPr>
        <p:spPr>
          <a:xfrm>
            <a:off x="1447800" y="5960715"/>
            <a:ext cx="16364331" cy="110103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2700" i="1" dirty="0">
                <a:solidFill>
                  <a:srgbClr val="214422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"Notre viande est choisie, découpée et préparée par notre propre boucherie — du producteur jusqu'à votre assiette, on contrôle tout."</a:t>
            </a:r>
            <a:endParaRPr lang="en-US" sz="2700" dirty="0"/>
          </a:p>
        </p:txBody>
      </p:sp>
      <p:sp>
        <p:nvSpPr>
          <p:cNvPr id="10" name="Shape 8"/>
          <p:cNvSpPr/>
          <p:nvPr/>
        </p:nvSpPr>
        <p:spPr>
          <a:xfrm>
            <a:off x="533400" y="9846469"/>
            <a:ext cx="190500" cy="9525"/>
          </a:xfrm>
          <a:prstGeom prst="rect">
            <a:avLst/>
          </a:prstGeom>
          <a:solidFill>
            <a:srgbClr val="C8B79C"/>
          </a:solidFill>
          <a:ln/>
        </p:spPr>
      </p:sp>
      <p:sp>
        <p:nvSpPr>
          <p:cNvPr id="11" name="Text 9"/>
          <p:cNvSpPr/>
          <p:nvPr/>
        </p:nvSpPr>
        <p:spPr>
          <a:xfrm>
            <a:off x="809625" y="9739313"/>
            <a:ext cx="377130" cy="26193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350" b="1" spc="216" kern="0" dirty="0">
                <a:solidFill>
                  <a:srgbClr val="A1855F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JG</a:t>
            </a:r>
            <a:endParaRPr lang="en-US" sz="13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7F0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52500" y="533400"/>
            <a:ext cx="1689274" cy="390525"/>
          </a:xfrm>
          <a:prstGeom prst="roundRect">
            <a:avLst>
              <a:gd name="adj" fmla="val 9756"/>
            </a:avLst>
          </a:prstGeom>
          <a:solidFill>
            <a:srgbClr val="C05434"/>
          </a:solidFill>
          <a:ln/>
        </p:spPr>
      </p:sp>
      <p:sp>
        <p:nvSpPr>
          <p:cNvPr id="3" name="Text 1"/>
          <p:cNvSpPr/>
          <p:nvPr/>
        </p:nvSpPr>
        <p:spPr>
          <a:xfrm>
            <a:off x="1104900" y="581025"/>
            <a:ext cx="1522921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spc="216" kern="0" dirty="0">
                <a:solidFill>
                  <a:srgbClr val="FFFFFF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EXERCICE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2794174" y="581025"/>
            <a:ext cx="2739457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spc="252" kern="0" dirty="0">
                <a:solidFill>
                  <a:srgbClr val="C05434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PARTIE I · BLOC D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952500" y="1019175"/>
            <a:ext cx="18021300" cy="6247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4200" b="1" spc="-42" kern="0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Parler de Léonie en 1 minute</a:t>
            </a:r>
            <a:endParaRPr lang="en-US" sz="4200" dirty="0"/>
          </a:p>
        </p:txBody>
      </p:sp>
      <p:sp>
        <p:nvSpPr>
          <p:cNvPr id="6" name="Text 4"/>
          <p:cNvSpPr/>
          <p:nvPr/>
        </p:nvSpPr>
        <p:spPr>
          <a:xfrm>
            <a:off x="952500" y="1872555"/>
            <a:ext cx="16874490" cy="73149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0000"/>
              </a:lnSpc>
              <a:buNone/>
            </a:pPr>
            <a:r>
              <a:rPr lang="en-US" sz="1950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2 à 3 volontaires répondent comme si on s'adressait à un client : </a:t>
            </a:r>
            <a:pPr algn="l" indent="0" marL="0">
              <a:lnSpc>
                <a:spcPct val="140000"/>
              </a:lnSpc>
              <a:buNone/>
            </a:pPr>
            <a:r>
              <a:rPr lang="en-US" sz="1950" i="1" dirty="0">
                <a:solidFill>
                  <a:srgbClr val="214422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"Vous pouvez me dire ce qui fait que Léonie est différent des autres restaurants ?"</a:t>
            </a:r>
            <a:endParaRPr lang="en-US" sz="1950" dirty="0"/>
          </a:p>
        </p:txBody>
      </p:sp>
      <p:sp>
        <p:nvSpPr>
          <p:cNvPr id="7" name="Text 5"/>
          <p:cNvSpPr/>
          <p:nvPr/>
        </p:nvSpPr>
        <p:spPr>
          <a:xfrm>
            <a:off x="952500" y="4834012"/>
            <a:ext cx="9143993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spc="126" kern="0" dirty="0">
                <a:solidFill>
                  <a:srgbClr val="214422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RÈGLES</a:t>
            </a:r>
            <a:endParaRPr lang="en-US" sz="1800" dirty="0"/>
          </a:p>
        </p:txBody>
      </p:sp>
      <p:sp>
        <p:nvSpPr>
          <p:cNvPr id="8" name="Shape 6"/>
          <p:cNvSpPr/>
          <p:nvPr/>
        </p:nvSpPr>
        <p:spPr>
          <a:xfrm>
            <a:off x="952500" y="5281687"/>
            <a:ext cx="8312721" cy="19050"/>
          </a:xfrm>
          <a:prstGeom prst="rect">
            <a:avLst/>
          </a:prstGeom>
          <a:solidFill>
            <a:srgbClr val="214422"/>
          </a:solidFill>
          <a:ln/>
        </p:spPr>
      </p:sp>
      <p:sp>
        <p:nvSpPr>
          <p:cNvPr id="9" name="Text 7"/>
          <p:cNvSpPr/>
          <p:nvPr/>
        </p:nvSpPr>
        <p:spPr>
          <a:xfrm>
            <a:off x="952500" y="5434087"/>
            <a:ext cx="1584149" cy="37236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5000"/>
              </a:lnSpc>
              <a:buNone/>
            </a:pPr>
            <a:r>
              <a:rPr lang="en-US" sz="1950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Pas de fiche</a:t>
            </a:r>
            <a:endParaRPr lang="en-US" sz="1950" dirty="0"/>
          </a:p>
        </p:txBody>
      </p:sp>
      <p:sp>
        <p:nvSpPr>
          <p:cNvPr id="10" name="Shape 8"/>
          <p:cNvSpPr/>
          <p:nvPr/>
        </p:nvSpPr>
        <p:spPr>
          <a:xfrm>
            <a:off x="952500" y="5901705"/>
            <a:ext cx="8312721" cy="9525"/>
          </a:xfrm>
          <a:prstGeom prst="rect">
            <a:avLst/>
          </a:prstGeom>
          <a:solidFill>
            <a:srgbClr val="D8C8B0"/>
          </a:solidFill>
          <a:ln/>
        </p:spPr>
      </p:sp>
      <p:sp>
        <p:nvSpPr>
          <p:cNvPr id="11" name="Text 9"/>
          <p:cNvSpPr/>
          <p:nvPr/>
        </p:nvSpPr>
        <p:spPr>
          <a:xfrm>
            <a:off x="952500" y="6044580"/>
            <a:ext cx="3071790" cy="37236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5000"/>
              </a:lnSpc>
              <a:buNone/>
            </a:pPr>
            <a:r>
              <a:rPr lang="en-US" sz="1950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3 à 5 phrases maximum</a:t>
            </a:r>
            <a:endParaRPr lang="en-US" sz="1950" dirty="0"/>
          </a:p>
        </p:txBody>
      </p:sp>
      <p:sp>
        <p:nvSpPr>
          <p:cNvPr id="12" name="Shape 10"/>
          <p:cNvSpPr/>
          <p:nvPr/>
        </p:nvSpPr>
        <p:spPr>
          <a:xfrm>
            <a:off x="952500" y="6512198"/>
            <a:ext cx="8312721" cy="9525"/>
          </a:xfrm>
          <a:prstGeom prst="rect">
            <a:avLst/>
          </a:prstGeom>
          <a:solidFill>
            <a:srgbClr val="D8C8B0"/>
          </a:solidFill>
          <a:ln/>
        </p:spPr>
      </p:sp>
      <p:sp>
        <p:nvSpPr>
          <p:cNvPr id="13" name="Text 11"/>
          <p:cNvSpPr/>
          <p:nvPr/>
        </p:nvSpPr>
        <p:spPr>
          <a:xfrm>
            <a:off x="952500" y="6655073"/>
            <a:ext cx="4853374" cy="37236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5000"/>
              </a:lnSpc>
              <a:buNone/>
            </a:pPr>
            <a:r>
              <a:rPr lang="en-US" sz="1950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Au moins 1 mot du vocabulaire Léonie</a:t>
            </a:r>
            <a:endParaRPr lang="en-US" sz="1950" dirty="0"/>
          </a:p>
        </p:txBody>
      </p:sp>
      <p:sp>
        <p:nvSpPr>
          <p:cNvPr id="14" name="Shape 12"/>
          <p:cNvSpPr/>
          <p:nvPr/>
        </p:nvSpPr>
        <p:spPr>
          <a:xfrm>
            <a:off x="952500" y="7733184"/>
            <a:ext cx="8312721" cy="19050"/>
          </a:xfrm>
          <a:prstGeom prst="rect">
            <a:avLst/>
          </a:prstGeom>
          <a:solidFill>
            <a:srgbClr val="214422"/>
          </a:solidFill>
          <a:ln/>
        </p:spPr>
      </p:sp>
      <p:sp>
        <p:nvSpPr>
          <p:cNvPr id="15" name="Shape 13"/>
          <p:cNvSpPr/>
          <p:nvPr/>
        </p:nvSpPr>
        <p:spPr>
          <a:xfrm>
            <a:off x="952500" y="7122691"/>
            <a:ext cx="8312721" cy="9525"/>
          </a:xfrm>
          <a:prstGeom prst="rect">
            <a:avLst/>
          </a:prstGeom>
          <a:solidFill>
            <a:srgbClr val="D8C8B0"/>
          </a:solidFill>
          <a:ln/>
        </p:spPr>
      </p:sp>
      <p:sp>
        <p:nvSpPr>
          <p:cNvPr id="16" name="Text 14"/>
          <p:cNvSpPr/>
          <p:nvPr/>
        </p:nvSpPr>
        <p:spPr>
          <a:xfrm>
            <a:off x="952500" y="7265566"/>
            <a:ext cx="6452748" cy="37236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5000"/>
              </a:lnSpc>
              <a:buNone/>
            </a:pPr>
            <a:r>
              <a:rPr lang="en-US" sz="1950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1 élément concret (filière courte, recette, territoire)</a:t>
            </a:r>
            <a:endParaRPr lang="en-US" sz="1950" dirty="0"/>
          </a:p>
        </p:txBody>
      </p:sp>
      <p:sp>
        <p:nvSpPr>
          <p:cNvPr id="17" name="Shape 15"/>
          <p:cNvSpPr/>
          <p:nvPr/>
        </p:nvSpPr>
        <p:spPr>
          <a:xfrm>
            <a:off x="10027221" y="4834012"/>
            <a:ext cx="38100" cy="1146721"/>
          </a:xfrm>
          <a:prstGeom prst="rect">
            <a:avLst/>
          </a:prstGeom>
          <a:solidFill>
            <a:srgbClr val="214422"/>
          </a:solidFill>
          <a:ln/>
        </p:spPr>
      </p:sp>
      <p:sp>
        <p:nvSpPr>
          <p:cNvPr id="18" name="Text 16"/>
          <p:cNvSpPr/>
          <p:nvPr/>
        </p:nvSpPr>
        <p:spPr>
          <a:xfrm>
            <a:off x="10408221" y="4834012"/>
            <a:ext cx="7620007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spc="126" kern="0" dirty="0">
                <a:solidFill>
                  <a:srgbClr val="214422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→ DEBRIEFING ANIMATEUR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10408221" y="5262637"/>
            <a:ext cx="7135098" cy="75619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5000"/>
              </a:lnSpc>
              <a:buNone/>
            </a:pPr>
            <a:r>
              <a:rPr lang="en-US" sz="1950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Noter sur le paperboard 1-2 formulations réussies → usage immédiat en service</a:t>
            </a:r>
            <a:endParaRPr lang="en-US" sz="1950" dirty="0"/>
          </a:p>
        </p:txBody>
      </p:sp>
      <p:sp>
        <p:nvSpPr>
          <p:cNvPr id="20" name="Shape 18"/>
          <p:cNvSpPr/>
          <p:nvPr/>
        </p:nvSpPr>
        <p:spPr>
          <a:xfrm>
            <a:off x="533400" y="9846469"/>
            <a:ext cx="190500" cy="9525"/>
          </a:xfrm>
          <a:prstGeom prst="rect">
            <a:avLst/>
          </a:prstGeom>
          <a:solidFill>
            <a:srgbClr val="C8B79C"/>
          </a:solidFill>
          <a:ln/>
        </p:spPr>
      </p:sp>
      <p:sp>
        <p:nvSpPr>
          <p:cNvPr id="21" name="Text 19"/>
          <p:cNvSpPr/>
          <p:nvPr/>
        </p:nvSpPr>
        <p:spPr>
          <a:xfrm>
            <a:off x="809625" y="9739313"/>
            <a:ext cx="368871" cy="26193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350" b="1" spc="216" kern="0" dirty="0">
                <a:solidFill>
                  <a:srgbClr val="A1855F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AB</a:t>
            </a:r>
            <a:endParaRPr lang="en-US" sz="13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2B1F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212215" y="3117503"/>
            <a:ext cx="3863496" cy="952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5550" spc="1554" kern="0" dirty="0">
                <a:solidFill>
                  <a:srgbClr val="F7F0E6">
                    <a:alpha val="40000"/>
                  </a:srgbClr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PARTIE</a:t>
            </a:r>
            <a:endParaRPr lang="en-US" sz="5550" dirty="0"/>
          </a:p>
        </p:txBody>
      </p:sp>
      <p:sp>
        <p:nvSpPr>
          <p:cNvPr id="3" name="Text 1"/>
          <p:cNvSpPr/>
          <p:nvPr/>
        </p:nvSpPr>
        <p:spPr>
          <a:xfrm>
            <a:off x="8680475" y="4108103"/>
            <a:ext cx="926976" cy="1371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0500" b="1" spc="-105" kern="0" dirty="0">
                <a:solidFill>
                  <a:srgbClr val="F7F0E6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II</a:t>
            </a:r>
            <a:endParaRPr lang="en-US" sz="10500" dirty="0"/>
          </a:p>
        </p:txBody>
      </p:sp>
      <p:sp>
        <p:nvSpPr>
          <p:cNvPr id="4" name="Shape 2"/>
          <p:cNvSpPr/>
          <p:nvPr/>
        </p:nvSpPr>
        <p:spPr>
          <a:xfrm>
            <a:off x="8915400" y="5746403"/>
            <a:ext cx="457200" cy="9525"/>
          </a:xfrm>
          <a:prstGeom prst="rect">
            <a:avLst/>
          </a:prstGeom>
          <a:solidFill>
            <a:srgbClr val="F7F0E6">
              <a:alpha val="20000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6274069" y="6060728"/>
            <a:ext cx="5739787" cy="63244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3900" dirty="0">
                <a:solidFill>
                  <a:srgbClr val="F7F0E6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Le service chez Léonie</a:t>
            </a:r>
            <a:endParaRPr lang="en-US" sz="3900" dirty="0"/>
          </a:p>
        </p:txBody>
      </p:sp>
      <p:sp>
        <p:nvSpPr>
          <p:cNvPr id="6" name="Text 4"/>
          <p:cNvSpPr/>
          <p:nvPr/>
        </p:nvSpPr>
        <p:spPr>
          <a:xfrm>
            <a:off x="8168287" y="6845573"/>
            <a:ext cx="1951353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1950" spc="273" kern="0" dirty="0">
                <a:solidFill>
                  <a:srgbClr val="F7F0E6">
                    <a:alpha val="45000"/>
                  </a:srgbClr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65 MINUTES</a:t>
            </a:r>
            <a:endParaRPr lang="en-US" sz="19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7F0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52500" y="590550"/>
            <a:ext cx="18021300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spc="252" kern="0" dirty="0">
                <a:solidFill>
                  <a:srgbClr val="C05434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PARTIE II · LE SERVICE CHEZ LÉONIE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952500" y="981075"/>
            <a:ext cx="18021300" cy="64576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4350" b="1" spc="-43" kern="0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À l'issue de cette partie, vous êtes capable de…</a:t>
            </a:r>
            <a:endParaRPr lang="en-US" sz="4350" dirty="0"/>
          </a:p>
        </p:txBody>
      </p:sp>
      <p:sp>
        <p:nvSpPr>
          <p:cNvPr id="4" name="Text 2"/>
          <p:cNvSpPr/>
          <p:nvPr/>
        </p:nvSpPr>
        <p:spPr>
          <a:xfrm>
            <a:off x="952500" y="4584278"/>
            <a:ext cx="495300" cy="38479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2100" b="1" dirty="0">
                <a:solidFill>
                  <a:srgbClr val="214422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1.</a:t>
            </a:r>
            <a:endParaRPr lang="en-US" sz="2100" dirty="0"/>
          </a:p>
        </p:txBody>
      </p:sp>
      <p:sp>
        <p:nvSpPr>
          <p:cNvPr id="5" name="Text 3"/>
          <p:cNvSpPr/>
          <p:nvPr/>
        </p:nvSpPr>
        <p:spPr>
          <a:xfrm>
            <a:off x="1600200" y="4584278"/>
            <a:ext cx="11306123" cy="38524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5000"/>
              </a:lnSpc>
              <a:buNone/>
            </a:pPr>
            <a:r>
              <a:rPr lang="en-US" sz="2025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Citer les 7 standards de service Léonie dans l'ordre et les appliquer à chaque service</a:t>
            </a:r>
            <a:endParaRPr lang="en-US" sz="2025" dirty="0"/>
          </a:p>
        </p:txBody>
      </p:sp>
      <p:sp>
        <p:nvSpPr>
          <p:cNvPr id="6" name="Text 4"/>
          <p:cNvSpPr/>
          <p:nvPr/>
        </p:nvSpPr>
        <p:spPr>
          <a:xfrm>
            <a:off x="952500" y="5121920"/>
            <a:ext cx="495300" cy="38479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2100" b="1" dirty="0">
                <a:solidFill>
                  <a:srgbClr val="214422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2.</a:t>
            </a:r>
            <a:endParaRPr lang="en-US" sz="2100" dirty="0"/>
          </a:p>
        </p:txBody>
      </p:sp>
      <p:sp>
        <p:nvSpPr>
          <p:cNvPr id="7" name="Text 5"/>
          <p:cNvSpPr/>
          <p:nvPr/>
        </p:nvSpPr>
        <p:spPr>
          <a:xfrm>
            <a:off x="1600200" y="5121920"/>
            <a:ext cx="9719928" cy="38524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5000"/>
              </a:lnSpc>
              <a:buNone/>
            </a:pPr>
            <a:r>
              <a:rPr lang="en-US" sz="2025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Dérouler la procédure d'accueil en moins de 30 secondes sans coaching</a:t>
            </a:r>
            <a:endParaRPr lang="en-US" sz="2025" dirty="0"/>
          </a:p>
        </p:txBody>
      </p:sp>
      <p:sp>
        <p:nvSpPr>
          <p:cNvPr id="8" name="Text 6"/>
          <p:cNvSpPr/>
          <p:nvPr/>
        </p:nvSpPr>
        <p:spPr>
          <a:xfrm>
            <a:off x="952500" y="5659562"/>
            <a:ext cx="495300" cy="38479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2100" b="1" dirty="0">
                <a:solidFill>
                  <a:srgbClr val="214422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3.</a:t>
            </a:r>
            <a:endParaRPr lang="en-US" sz="2100" dirty="0"/>
          </a:p>
        </p:txBody>
      </p:sp>
      <p:sp>
        <p:nvSpPr>
          <p:cNvPr id="9" name="Text 7"/>
          <p:cNvSpPr/>
          <p:nvPr/>
        </p:nvSpPr>
        <p:spPr>
          <a:xfrm>
            <a:off x="1600200" y="5659562"/>
            <a:ext cx="8882874" cy="38524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5000"/>
              </a:lnSpc>
              <a:buNone/>
            </a:pPr>
            <a:r>
              <a:rPr lang="en-US" sz="2025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Utiliser au moins 3 techniques de vente douces pendant un service</a:t>
            </a:r>
            <a:endParaRPr lang="en-US" sz="2025" dirty="0"/>
          </a:p>
        </p:txBody>
      </p:sp>
      <p:sp>
        <p:nvSpPr>
          <p:cNvPr id="10" name="Text 8"/>
          <p:cNvSpPr/>
          <p:nvPr/>
        </p:nvSpPr>
        <p:spPr>
          <a:xfrm>
            <a:off x="952500" y="6197203"/>
            <a:ext cx="495300" cy="38479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2100" b="1" dirty="0">
                <a:solidFill>
                  <a:srgbClr val="214422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4.</a:t>
            </a:r>
            <a:endParaRPr lang="en-US" sz="2100" dirty="0"/>
          </a:p>
        </p:txBody>
      </p:sp>
      <p:sp>
        <p:nvSpPr>
          <p:cNvPr id="11" name="Text 9"/>
          <p:cNvSpPr/>
          <p:nvPr/>
        </p:nvSpPr>
        <p:spPr>
          <a:xfrm>
            <a:off x="1600200" y="6197203"/>
            <a:ext cx="8583037" cy="38524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5000"/>
              </a:lnSpc>
              <a:buNone/>
            </a:pPr>
            <a:r>
              <a:rPr lang="en-US" sz="2025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Gérer un retard ou une attente sans que le client ait à le signaler</a:t>
            </a:r>
            <a:endParaRPr lang="en-US" sz="2025" dirty="0"/>
          </a:p>
        </p:txBody>
      </p:sp>
      <p:sp>
        <p:nvSpPr>
          <p:cNvPr id="12" name="Text 10"/>
          <p:cNvSpPr/>
          <p:nvPr/>
        </p:nvSpPr>
        <p:spPr>
          <a:xfrm>
            <a:off x="952500" y="6734845"/>
            <a:ext cx="495300" cy="38479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2100" b="1" dirty="0">
                <a:solidFill>
                  <a:srgbClr val="214422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5.</a:t>
            </a:r>
            <a:endParaRPr lang="en-US" sz="2100" dirty="0"/>
          </a:p>
        </p:txBody>
      </p:sp>
      <p:sp>
        <p:nvSpPr>
          <p:cNvPr id="13" name="Text 11"/>
          <p:cNvSpPr/>
          <p:nvPr/>
        </p:nvSpPr>
        <p:spPr>
          <a:xfrm>
            <a:off x="1600200" y="6734845"/>
            <a:ext cx="9692752" cy="38524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5000"/>
              </a:lnSpc>
              <a:buNone/>
            </a:pPr>
            <a:r>
              <a:rPr lang="en-US" sz="2025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Appliquer la méthode LAST face à une réclamation, même sous pression</a:t>
            </a:r>
            <a:endParaRPr lang="en-US" sz="2025" dirty="0"/>
          </a:p>
        </p:txBody>
      </p:sp>
      <p:sp>
        <p:nvSpPr>
          <p:cNvPr id="14" name="Shape 12"/>
          <p:cNvSpPr/>
          <p:nvPr/>
        </p:nvSpPr>
        <p:spPr>
          <a:xfrm>
            <a:off x="533400" y="9846469"/>
            <a:ext cx="190500" cy="9525"/>
          </a:xfrm>
          <a:prstGeom prst="rect">
            <a:avLst/>
          </a:prstGeom>
          <a:solidFill>
            <a:srgbClr val="C8B79C"/>
          </a:solidFill>
          <a:ln/>
        </p:spPr>
      </p:sp>
      <p:sp>
        <p:nvSpPr>
          <p:cNvPr id="15" name="Text 13"/>
          <p:cNvSpPr/>
          <p:nvPr/>
        </p:nvSpPr>
        <p:spPr>
          <a:xfrm>
            <a:off x="809625" y="9739313"/>
            <a:ext cx="377130" cy="26193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350" b="1" spc="216" kern="0" dirty="0">
                <a:solidFill>
                  <a:srgbClr val="A1855F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JG</a:t>
            </a:r>
            <a:endParaRPr lang="en-US" sz="13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7F0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52500" y="495300"/>
            <a:ext cx="18021300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spc="252" kern="0" dirty="0">
                <a:solidFill>
                  <a:srgbClr val="C05434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PARTIE II · BLOC A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952500" y="885825"/>
            <a:ext cx="18021300" cy="6247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4200" b="1" spc="-42" kern="0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Les 7 standards · À connaître par cœur</a:t>
            </a:r>
            <a:endParaRPr lang="en-US" sz="4200" dirty="0"/>
          </a:p>
        </p:txBody>
      </p:sp>
      <p:sp>
        <p:nvSpPr>
          <p:cNvPr id="4" name="Shape 2"/>
          <p:cNvSpPr/>
          <p:nvPr/>
        </p:nvSpPr>
        <p:spPr>
          <a:xfrm>
            <a:off x="952500" y="3661470"/>
            <a:ext cx="819150" cy="523875"/>
          </a:xfrm>
          <a:prstGeom prst="rect">
            <a:avLst/>
          </a:prstGeom>
          <a:solidFill>
            <a:srgbClr val="214422"/>
          </a:solidFill>
          <a:ln/>
        </p:spPr>
      </p:sp>
      <p:sp>
        <p:nvSpPr>
          <p:cNvPr id="5" name="Text 3"/>
          <p:cNvSpPr/>
          <p:nvPr/>
        </p:nvSpPr>
        <p:spPr>
          <a:xfrm>
            <a:off x="1066800" y="3775770"/>
            <a:ext cx="590550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spc="108" kern="0" dirty="0">
                <a:solidFill>
                  <a:srgbClr val="FFFFFF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#</a:t>
            </a:r>
            <a:endParaRPr lang="en-US" sz="1800" dirty="0"/>
          </a:p>
        </p:txBody>
      </p:sp>
      <p:sp>
        <p:nvSpPr>
          <p:cNvPr id="6" name="Shape 4"/>
          <p:cNvSpPr/>
          <p:nvPr/>
        </p:nvSpPr>
        <p:spPr>
          <a:xfrm>
            <a:off x="1771650" y="3661470"/>
            <a:ext cx="5570190" cy="523875"/>
          </a:xfrm>
          <a:prstGeom prst="rect">
            <a:avLst/>
          </a:prstGeom>
          <a:solidFill>
            <a:srgbClr val="214422"/>
          </a:solidFill>
          <a:ln/>
        </p:spPr>
      </p:sp>
      <p:sp>
        <p:nvSpPr>
          <p:cNvPr id="7" name="Text 5"/>
          <p:cNvSpPr/>
          <p:nvPr/>
        </p:nvSpPr>
        <p:spPr>
          <a:xfrm>
            <a:off x="1943100" y="3775770"/>
            <a:ext cx="5394396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buNone/>
            </a:pPr>
            <a:r>
              <a:rPr lang="en-US" sz="1800" b="1" spc="108" kern="0" dirty="0">
                <a:solidFill>
                  <a:srgbClr val="FFFFFF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STANDARD</a:t>
            </a:r>
            <a:endParaRPr lang="en-US" sz="1800" dirty="0"/>
          </a:p>
        </p:txBody>
      </p:sp>
      <p:sp>
        <p:nvSpPr>
          <p:cNvPr id="8" name="Shape 6"/>
          <p:cNvSpPr/>
          <p:nvPr/>
        </p:nvSpPr>
        <p:spPr>
          <a:xfrm>
            <a:off x="7341840" y="3661470"/>
            <a:ext cx="9993660" cy="523875"/>
          </a:xfrm>
          <a:prstGeom prst="rect">
            <a:avLst/>
          </a:prstGeom>
          <a:solidFill>
            <a:srgbClr val="214422"/>
          </a:solidFill>
          <a:ln/>
        </p:spPr>
      </p:sp>
      <p:sp>
        <p:nvSpPr>
          <p:cNvPr id="9" name="Text 7"/>
          <p:cNvSpPr/>
          <p:nvPr/>
        </p:nvSpPr>
        <p:spPr>
          <a:xfrm>
            <a:off x="7513290" y="3775770"/>
            <a:ext cx="9950570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buNone/>
            </a:pPr>
            <a:r>
              <a:rPr lang="en-US" sz="1800" b="1" spc="108" kern="0" dirty="0">
                <a:solidFill>
                  <a:srgbClr val="FFFFFF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DÉTAIL</a:t>
            </a:r>
            <a:endParaRPr lang="en-US" sz="1800" dirty="0"/>
          </a:p>
        </p:txBody>
      </p:sp>
      <p:sp>
        <p:nvSpPr>
          <p:cNvPr id="10" name="Shape 8"/>
          <p:cNvSpPr/>
          <p:nvPr/>
        </p:nvSpPr>
        <p:spPr>
          <a:xfrm>
            <a:off x="952500" y="4185345"/>
            <a:ext cx="819150" cy="522908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1" name="Shape 9"/>
          <p:cNvSpPr/>
          <p:nvPr/>
        </p:nvSpPr>
        <p:spPr>
          <a:xfrm>
            <a:off x="952500" y="4698727"/>
            <a:ext cx="819150" cy="9525"/>
          </a:xfrm>
          <a:prstGeom prst="rect">
            <a:avLst/>
          </a:prstGeom>
          <a:solidFill>
            <a:srgbClr val="D8C8B0"/>
          </a:solidFill>
          <a:ln/>
        </p:spPr>
      </p:sp>
      <p:sp>
        <p:nvSpPr>
          <p:cNvPr id="12" name="Text 10"/>
          <p:cNvSpPr/>
          <p:nvPr/>
        </p:nvSpPr>
        <p:spPr>
          <a:xfrm>
            <a:off x="1066800" y="4290120"/>
            <a:ext cx="590550" cy="34193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214422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1</a:t>
            </a:r>
            <a:endParaRPr lang="en-US" sz="1800" dirty="0"/>
          </a:p>
        </p:txBody>
      </p:sp>
      <p:sp>
        <p:nvSpPr>
          <p:cNvPr id="13" name="Shape 11"/>
          <p:cNvSpPr/>
          <p:nvPr/>
        </p:nvSpPr>
        <p:spPr>
          <a:xfrm>
            <a:off x="1771650" y="4185345"/>
            <a:ext cx="5570190" cy="522908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4" name="Shape 12"/>
          <p:cNvSpPr/>
          <p:nvPr/>
        </p:nvSpPr>
        <p:spPr>
          <a:xfrm>
            <a:off x="1771650" y="4698727"/>
            <a:ext cx="5570190" cy="9525"/>
          </a:xfrm>
          <a:prstGeom prst="rect">
            <a:avLst/>
          </a:prstGeom>
          <a:solidFill>
            <a:srgbClr val="D8C8B0"/>
          </a:solidFill>
          <a:ln/>
        </p:spPr>
      </p:sp>
      <p:sp>
        <p:nvSpPr>
          <p:cNvPr id="15" name="Text 13"/>
          <p:cNvSpPr/>
          <p:nvPr/>
        </p:nvSpPr>
        <p:spPr>
          <a:xfrm>
            <a:off x="1943100" y="4290120"/>
            <a:ext cx="5394396" cy="34193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Accueil sous 30 secondes</a:t>
            </a:r>
            <a:endParaRPr lang="en-US" sz="1800" dirty="0"/>
          </a:p>
        </p:txBody>
      </p:sp>
      <p:sp>
        <p:nvSpPr>
          <p:cNvPr id="16" name="Shape 14"/>
          <p:cNvSpPr/>
          <p:nvPr/>
        </p:nvSpPr>
        <p:spPr>
          <a:xfrm>
            <a:off x="7341840" y="4185345"/>
            <a:ext cx="9993660" cy="522908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7" name="Shape 15"/>
          <p:cNvSpPr/>
          <p:nvPr/>
        </p:nvSpPr>
        <p:spPr>
          <a:xfrm>
            <a:off x="7341840" y="4698727"/>
            <a:ext cx="9993660" cy="9525"/>
          </a:xfrm>
          <a:prstGeom prst="rect">
            <a:avLst/>
          </a:prstGeom>
          <a:solidFill>
            <a:srgbClr val="D8C8B0"/>
          </a:solidFill>
          <a:ln/>
        </p:spPr>
      </p:sp>
      <p:sp>
        <p:nvSpPr>
          <p:cNvPr id="18" name="Text 16"/>
          <p:cNvSpPr/>
          <p:nvPr/>
        </p:nvSpPr>
        <p:spPr>
          <a:xfrm>
            <a:off x="7513290" y="4290120"/>
            <a:ext cx="9950570" cy="34193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lnSpc>
                <a:spcPct val="135000"/>
              </a:lnSpc>
              <a:buNone/>
            </a:pPr>
            <a:r>
              <a:rPr lang="en-US" sz="1800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Tout client qui pousse la porte est regardé, salué, orienté en &lt; 30 sec</a:t>
            </a:r>
            <a:endParaRPr lang="en-US" sz="1800" dirty="0"/>
          </a:p>
        </p:txBody>
      </p:sp>
      <p:sp>
        <p:nvSpPr>
          <p:cNvPr id="19" name="Shape 17"/>
          <p:cNvSpPr/>
          <p:nvPr/>
        </p:nvSpPr>
        <p:spPr>
          <a:xfrm>
            <a:off x="952500" y="4708252"/>
            <a:ext cx="819150" cy="527670"/>
          </a:xfrm>
          <a:prstGeom prst="rect">
            <a:avLst/>
          </a:prstGeom>
          <a:solidFill>
            <a:srgbClr val="F7F0E6"/>
          </a:solidFill>
          <a:ln/>
        </p:spPr>
      </p:sp>
      <p:sp>
        <p:nvSpPr>
          <p:cNvPr id="20" name="Shape 18"/>
          <p:cNvSpPr/>
          <p:nvPr/>
        </p:nvSpPr>
        <p:spPr>
          <a:xfrm>
            <a:off x="952500" y="5226397"/>
            <a:ext cx="819150" cy="9525"/>
          </a:xfrm>
          <a:prstGeom prst="rect">
            <a:avLst/>
          </a:prstGeom>
          <a:solidFill>
            <a:srgbClr val="D8C8B0"/>
          </a:solidFill>
          <a:ln/>
        </p:spPr>
      </p:sp>
      <p:sp>
        <p:nvSpPr>
          <p:cNvPr id="21" name="Text 19"/>
          <p:cNvSpPr/>
          <p:nvPr/>
        </p:nvSpPr>
        <p:spPr>
          <a:xfrm>
            <a:off x="1066800" y="4813027"/>
            <a:ext cx="590550" cy="34669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214422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2</a:t>
            </a:r>
            <a:endParaRPr lang="en-US" sz="1800" dirty="0"/>
          </a:p>
        </p:txBody>
      </p:sp>
      <p:sp>
        <p:nvSpPr>
          <p:cNvPr id="22" name="Shape 20"/>
          <p:cNvSpPr/>
          <p:nvPr/>
        </p:nvSpPr>
        <p:spPr>
          <a:xfrm>
            <a:off x="1771650" y="4708252"/>
            <a:ext cx="5570190" cy="527670"/>
          </a:xfrm>
          <a:prstGeom prst="rect">
            <a:avLst/>
          </a:prstGeom>
          <a:solidFill>
            <a:srgbClr val="F7F0E6"/>
          </a:solidFill>
          <a:ln/>
        </p:spPr>
      </p:sp>
      <p:sp>
        <p:nvSpPr>
          <p:cNvPr id="23" name="Shape 21"/>
          <p:cNvSpPr/>
          <p:nvPr/>
        </p:nvSpPr>
        <p:spPr>
          <a:xfrm>
            <a:off x="1771650" y="5226397"/>
            <a:ext cx="5570190" cy="9525"/>
          </a:xfrm>
          <a:prstGeom prst="rect">
            <a:avLst/>
          </a:prstGeom>
          <a:solidFill>
            <a:srgbClr val="D8C8B0"/>
          </a:solidFill>
          <a:ln/>
        </p:spPr>
      </p:sp>
      <p:sp>
        <p:nvSpPr>
          <p:cNvPr id="24" name="Text 22"/>
          <p:cNvSpPr/>
          <p:nvPr/>
        </p:nvSpPr>
        <p:spPr>
          <a:xfrm>
            <a:off x="1943100" y="4813027"/>
            <a:ext cx="5394396" cy="34669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Carte présentée &lt; 3 minutes</a:t>
            </a:r>
            <a:endParaRPr lang="en-US" sz="1800" dirty="0"/>
          </a:p>
        </p:txBody>
      </p:sp>
      <p:sp>
        <p:nvSpPr>
          <p:cNvPr id="25" name="Shape 23"/>
          <p:cNvSpPr/>
          <p:nvPr/>
        </p:nvSpPr>
        <p:spPr>
          <a:xfrm>
            <a:off x="7341840" y="4708252"/>
            <a:ext cx="9993660" cy="527670"/>
          </a:xfrm>
          <a:prstGeom prst="rect">
            <a:avLst/>
          </a:prstGeom>
          <a:solidFill>
            <a:srgbClr val="F7F0E6"/>
          </a:solidFill>
          <a:ln/>
        </p:spPr>
      </p:sp>
      <p:sp>
        <p:nvSpPr>
          <p:cNvPr id="26" name="Shape 24"/>
          <p:cNvSpPr/>
          <p:nvPr/>
        </p:nvSpPr>
        <p:spPr>
          <a:xfrm>
            <a:off x="7341840" y="5226397"/>
            <a:ext cx="9993660" cy="9525"/>
          </a:xfrm>
          <a:prstGeom prst="rect">
            <a:avLst/>
          </a:prstGeom>
          <a:solidFill>
            <a:srgbClr val="D8C8B0"/>
          </a:solidFill>
          <a:ln/>
        </p:spPr>
      </p:sp>
      <p:sp>
        <p:nvSpPr>
          <p:cNvPr id="27" name="Text 25"/>
          <p:cNvSpPr/>
          <p:nvPr/>
        </p:nvSpPr>
        <p:spPr>
          <a:xfrm>
            <a:off x="7513290" y="4813027"/>
            <a:ext cx="9950570" cy="34669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lnSpc>
                <a:spcPct val="135000"/>
              </a:lnSpc>
              <a:buNone/>
            </a:pPr>
            <a:r>
              <a:rPr lang="en-US" sz="1800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Après installation à table</a:t>
            </a:r>
            <a:endParaRPr lang="en-US" sz="1800" dirty="0"/>
          </a:p>
        </p:txBody>
      </p:sp>
      <p:sp>
        <p:nvSpPr>
          <p:cNvPr id="28" name="Shape 26"/>
          <p:cNvSpPr/>
          <p:nvPr/>
        </p:nvSpPr>
        <p:spPr>
          <a:xfrm>
            <a:off x="952500" y="5235922"/>
            <a:ext cx="819150" cy="52767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29" name="Shape 27"/>
          <p:cNvSpPr/>
          <p:nvPr/>
        </p:nvSpPr>
        <p:spPr>
          <a:xfrm>
            <a:off x="952500" y="5754067"/>
            <a:ext cx="819150" cy="9525"/>
          </a:xfrm>
          <a:prstGeom prst="rect">
            <a:avLst/>
          </a:prstGeom>
          <a:solidFill>
            <a:srgbClr val="D8C8B0"/>
          </a:solidFill>
          <a:ln/>
        </p:spPr>
      </p:sp>
      <p:sp>
        <p:nvSpPr>
          <p:cNvPr id="30" name="Text 28"/>
          <p:cNvSpPr/>
          <p:nvPr/>
        </p:nvSpPr>
        <p:spPr>
          <a:xfrm>
            <a:off x="1066800" y="5340697"/>
            <a:ext cx="590550" cy="34669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214422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3</a:t>
            </a:r>
            <a:endParaRPr lang="en-US" sz="1800" dirty="0"/>
          </a:p>
        </p:txBody>
      </p:sp>
      <p:sp>
        <p:nvSpPr>
          <p:cNvPr id="31" name="Shape 29"/>
          <p:cNvSpPr/>
          <p:nvPr/>
        </p:nvSpPr>
        <p:spPr>
          <a:xfrm>
            <a:off x="1771650" y="5235922"/>
            <a:ext cx="5570190" cy="52767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2" name="Shape 30"/>
          <p:cNvSpPr/>
          <p:nvPr/>
        </p:nvSpPr>
        <p:spPr>
          <a:xfrm>
            <a:off x="1771650" y="5754067"/>
            <a:ext cx="5570190" cy="9525"/>
          </a:xfrm>
          <a:prstGeom prst="rect">
            <a:avLst/>
          </a:prstGeom>
          <a:solidFill>
            <a:srgbClr val="D8C8B0"/>
          </a:solidFill>
          <a:ln/>
        </p:spPr>
      </p:sp>
      <p:sp>
        <p:nvSpPr>
          <p:cNvPr id="33" name="Text 31"/>
          <p:cNvSpPr/>
          <p:nvPr/>
        </p:nvSpPr>
        <p:spPr>
          <a:xfrm>
            <a:off x="1943100" y="5340697"/>
            <a:ext cx="5394396" cy="34669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Commande prise &lt; 7 minutes</a:t>
            </a:r>
            <a:endParaRPr lang="en-US" sz="1800" dirty="0"/>
          </a:p>
        </p:txBody>
      </p:sp>
      <p:sp>
        <p:nvSpPr>
          <p:cNvPr id="34" name="Shape 32"/>
          <p:cNvSpPr/>
          <p:nvPr/>
        </p:nvSpPr>
        <p:spPr>
          <a:xfrm>
            <a:off x="7341840" y="5235922"/>
            <a:ext cx="9993660" cy="52767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5" name="Shape 33"/>
          <p:cNvSpPr/>
          <p:nvPr/>
        </p:nvSpPr>
        <p:spPr>
          <a:xfrm>
            <a:off x="7341840" y="5754067"/>
            <a:ext cx="9993660" cy="9525"/>
          </a:xfrm>
          <a:prstGeom prst="rect">
            <a:avLst/>
          </a:prstGeom>
          <a:solidFill>
            <a:srgbClr val="D8C8B0"/>
          </a:solidFill>
          <a:ln/>
        </p:spPr>
      </p:sp>
      <p:sp>
        <p:nvSpPr>
          <p:cNvPr id="36" name="Text 34"/>
          <p:cNvSpPr/>
          <p:nvPr/>
        </p:nvSpPr>
        <p:spPr>
          <a:xfrm>
            <a:off x="7513290" y="5340697"/>
            <a:ext cx="9950570" cy="34669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lnSpc>
                <a:spcPct val="135000"/>
              </a:lnSpc>
              <a:buNone/>
            </a:pPr>
            <a:r>
              <a:rPr lang="en-US" sz="1800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Après remise de la carte</a:t>
            </a:r>
            <a:endParaRPr lang="en-US" sz="1800" dirty="0"/>
          </a:p>
        </p:txBody>
      </p:sp>
      <p:sp>
        <p:nvSpPr>
          <p:cNvPr id="37" name="Shape 35"/>
          <p:cNvSpPr/>
          <p:nvPr/>
        </p:nvSpPr>
        <p:spPr>
          <a:xfrm>
            <a:off x="952500" y="5763592"/>
            <a:ext cx="819150" cy="527670"/>
          </a:xfrm>
          <a:prstGeom prst="rect">
            <a:avLst/>
          </a:prstGeom>
          <a:solidFill>
            <a:srgbClr val="F7F0E6"/>
          </a:solidFill>
          <a:ln/>
        </p:spPr>
      </p:sp>
      <p:sp>
        <p:nvSpPr>
          <p:cNvPr id="38" name="Shape 36"/>
          <p:cNvSpPr/>
          <p:nvPr/>
        </p:nvSpPr>
        <p:spPr>
          <a:xfrm>
            <a:off x="952500" y="6281738"/>
            <a:ext cx="819150" cy="9525"/>
          </a:xfrm>
          <a:prstGeom prst="rect">
            <a:avLst/>
          </a:prstGeom>
          <a:solidFill>
            <a:srgbClr val="D8C8B0"/>
          </a:solidFill>
          <a:ln/>
        </p:spPr>
      </p:sp>
      <p:sp>
        <p:nvSpPr>
          <p:cNvPr id="39" name="Text 37"/>
          <p:cNvSpPr/>
          <p:nvPr/>
        </p:nvSpPr>
        <p:spPr>
          <a:xfrm>
            <a:off x="1066800" y="5868367"/>
            <a:ext cx="590550" cy="34669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214422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4</a:t>
            </a:r>
            <a:endParaRPr lang="en-US" sz="1800" dirty="0"/>
          </a:p>
        </p:txBody>
      </p:sp>
      <p:sp>
        <p:nvSpPr>
          <p:cNvPr id="40" name="Shape 38"/>
          <p:cNvSpPr/>
          <p:nvPr/>
        </p:nvSpPr>
        <p:spPr>
          <a:xfrm>
            <a:off x="1771650" y="5763592"/>
            <a:ext cx="5570190" cy="527670"/>
          </a:xfrm>
          <a:prstGeom prst="rect">
            <a:avLst/>
          </a:prstGeom>
          <a:solidFill>
            <a:srgbClr val="F7F0E6"/>
          </a:solidFill>
          <a:ln/>
        </p:spPr>
      </p:sp>
      <p:sp>
        <p:nvSpPr>
          <p:cNvPr id="41" name="Shape 39"/>
          <p:cNvSpPr/>
          <p:nvPr/>
        </p:nvSpPr>
        <p:spPr>
          <a:xfrm>
            <a:off x="1771650" y="6281738"/>
            <a:ext cx="5570190" cy="9525"/>
          </a:xfrm>
          <a:prstGeom prst="rect">
            <a:avLst/>
          </a:prstGeom>
          <a:solidFill>
            <a:srgbClr val="D8C8B0"/>
          </a:solidFill>
          <a:ln/>
        </p:spPr>
      </p:sp>
      <p:sp>
        <p:nvSpPr>
          <p:cNvPr id="42" name="Text 40"/>
          <p:cNvSpPr/>
          <p:nvPr/>
        </p:nvSpPr>
        <p:spPr>
          <a:xfrm>
            <a:off x="1943100" y="5868367"/>
            <a:ext cx="5394396" cy="34669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Eau et apéritifs proposés</a:t>
            </a:r>
            <a:endParaRPr lang="en-US" sz="1800" dirty="0"/>
          </a:p>
        </p:txBody>
      </p:sp>
      <p:sp>
        <p:nvSpPr>
          <p:cNvPr id="43" name="Shape 41"/>
          <p:cNvSpPr/>
          <p:nvPr/>
        </p:nvSpPr>
        <p:spPr>
          <a:xfrm>
            <a:off x="7341840" y="5763592"/>
            <a:ext cx="9993660" cy="527670"/>
          </a:xfrm>
          <a:prstGeom prst="rect">
            <a:avLst/>
          </a:prstGeom>
          <a:solidFill>
            <a:srgbClr val="F7F0E6"/>
          </a:solidFill>
          <a:ln/>
        </p:spPr>
      </p:sp>
      <p:sp>
        <p:nvSpPr>
          <p:cNvPr id="44" name="Shape 42"/>
          <p:cNvSpPr/>
          <p:nvPr/>
        </p:nvSpPr>
        <p:spPr>
          <a:xfrm>
            <a:off x="7341840" y="6281738"/>
            <a:ext cx="9993660" cy="9525"/>
          </a:xfrm>
          <a:prstGeom prst="rect">
            <a:avLst/>
          </a:prstGeom>
          <a:solidFill>
            <a:srgbClr val="D8C8B0"/>
          </a:solidFill>
          <a:ln/>
        </p:spPr>
      </p:sp>
      <p:sp>
        <p:nvSpPr>
          <p:cNvPr id="45" name="Text 43"/>
          <p:cNvSpPr/>
          <p:nvPr/>
        </p:nvSpPr>
        <p:spPr>
          <a:xfrm>
            <a:off x="7513290" y="5868367"/>
            <a:ext cx="9950570" cy="34669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lnSpc>
                <a:spcPct val="135000"/>
              </a:lnSpc>
              <a:buNone/>
            </a:pPr>
            <a:r>
              <a:rPr lang="en-US" sz="1800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Sans attendre que le client le demande</a:t>
            </a:r>
            <a:endParaRPr lang="en-US" sz="1800" dirty="0"/>
          </a:p>
        </p:txBody>
      </p:sp>
      <p:sp>
        <p:nvSpPr>
          <p:cNvPr id="46" name="Shape 44"/>
          <p:cNvSpPr/>
          <p:nvPr/>
        </p:nvSpPr>
        <p:spPr>
          <a:xfrm>
            <a:off x="952500" y="6291263"/>
            <a:ext cx="819150" cy="52767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47" name="Shape 45"/>
          <p:cNvSpPr/>
          <p:nvPr/>
        </p:nvSpPr>
        <p:spPr>
          <a:xfrm>
            <a:off x="952500" y="6809408"/>
            <a:ext cx="819150" cy="9525"/>
          </a:xfrm>
          <a:prstGeom prst="rect">
            <a:avLst/>
          </a:prstGeom>
          <a:solidFill>
            <a:srgbClr val="D8C8B0"/>
          </a:solidFill>
          <a:ln/>
        </p:spPr>
      </p:sp>
      <p:sp>
        <p:nvSpPr>
          <p:cNvPr id="48" name="Text 46"/>
          <p:cNvSpPr/>
          <p:nvPr/>
        </p:nvSpPr>
        <p:spPr>
          <a:xfrm>
            <a:off x="1066800" y="6396037"/>
            <a:ext cx="590550" cy="34669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214422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5</a:t>
            </a:r>
            <a:endParaRPr lang="en-US" sz="1800" dirty="0"/>
          </a:p>
        </p:txBody>
      </p:sp>
      <p:sp>
        <p:nvSpPr>
          <p:cNvPr id="49" name="Shape 47"/>
          <p:cNvSpPr/>
          <p:nvPr/>
        </p:nvSpPr>
        <p:spPr>
          <a:xfrm>
            <a:off x="1771650" y="6291263"/>
            <a:ext cx="5570190" cy="52767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50" name="Shape 48"/>
          <p:cNvSpPr/>
          <p:nvPr/>
        </p:nvSpPr>
        <p:spPr>
          <a:xfrm>
            <a:off x="1771650" y="6809408"/>
            <a:ext cx="5570190" cy="9525"/>
          </a:xfrm>
          <a:prstGeom prst="rect">
            <a:avLst/>
          </a:prstGeom>
          <a:solidFill>
            <a:srgbClr val="D8C8B0"/>
          </a:solidFill>
          <a:ln/>
        </p:spPr>
      </p:sp>
      <p:sp>
        <p:nvSpPr>
          <p:cNvPr id="51" name="Text 49"/>
          <p:cNvSpPr/>
          <p:nvPr/>
        </p:nvSpPr>
        <p:spPr>
          <a:xfrm>
            <a:off x="1943100" y="6396037"/>
            <a:ext cx="5394396" cy="34669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Présentation orale du plat</a:t>
            </a:r>
            <a:endParaRPr lang="en-US" sz="1800" dirty="0"/>
          </a:p>
        </p:txBody>
      </p:sp>
      <p:sp>
        <p:nvSpPr>
          <p:cNvPr id="52" name="Shape 50"/>
          <p:cNvSpPr/>
          <p:nvPr/>
        </p:nvSpPr>
        <p:spPr>
          <a:xfrm>
            <a:off x="7341840" y="6291263"/>
            <a:ext cx="9993660" cy="52767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53" name="Shape 51"/>
          <p:cNvSpPr/>
          <p:nvPr/>
        </p:nvSpPr>
        <p:spPr>
          <a:xfrm>
            <a:off x="7341840" y="6809408"/>
            <a:ext cx="9993660" cy="9525"/>
          </a:xfrm>
          <a:prstGeom prst="rect">
            <a:avLst/>
          </a:prstGeom>
          <a:solidFill>
            <a:srgbClr val="D8C8B0"/>
          </a:solidFill>
          <a:ln/>
        </p:spPr>
      </p:sp>
      <p:sp>
        <p:nvSpPr>
          <p:cNvPr id="54" name="Text 52"/>
          <p:cNvSpPr/>
          <p:nvPr/>
        </p:nvSpPr>
        <p:spPr>
          <a:xfrm>
            <a:off x="7513290" y="6396037"/>
            <a:ext cx="9950570" cy="34669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lnSpc>
                <a:spcPct val="135000"/>
              </a:lnSpc>
              <a:buNone/>
            </a:pPr>
            <a:r>
              <a:rPr lang="en-US" sz="1800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Plats du jour, spécialités, carte grillades — en regardant le client</a:t>
            </a:r>
            <a:endParaRPr lang="en-US" sz="1800" dirty="0"/>
          </a:p>
        </p:txBody>
      </p:sp>
      <p:sp>
        <p:nvSpPr>
          <p:cNvPr id="55" name="Shape 53"/>
          <p:cNvSpPr/>
          <p:nvPr/>
        </p:nvSpPr>
        <p:spPr>
          <a:xfrm>
            <a:off x="952500" y="6818933"/>
            <a:ext cx="819150" cy="527670"/>
          </a:xfrm>
          <a:prstGeom prst="rect">
            <a:avLst/>
          </a:prstGeom>
          <a:solidFill>
            <a:srgbClr val="F7F0E6"/>
          </a:solidFill>
          <a:ln/>
        </p:spPr>
      </p:sp>
      <p:sp>
        <p:nvSpPr>
          <p:cNvPr id="56" name="Shape 54"/>
          <p:cNvSpPr/>
          <p:nvPr/>
        </p:nvSpPr>
        <p:spPr>
          <a:xfrm>
            <a:off x="952500" y="7337078"/>
            <a:ext cx="819150" cy="9525"/>
          </a:xfrm>
          <a:prstGeom prst="rect">
            <a:avLst/>
          </a:prstGeom>
          <a:solidFill>
            <a:srgbClr val="D8C8B0"/>
          </a:solidFill>
          <a:ln/>
        </p:spPr>
      </p:sp>
      <p:sp>
        <p:nvSpPr>
          <p:cNvPr id="57" name="Text 55"/>
          <p:cNvSpPr/>
          <p:nvPr/>
        </p:nvSpPr>
        <p:spPr>
          <a:xfrm>
            <a:off x="1066800" y="6923708"/>
            <a:ext cx="590550" cy="34669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214422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6</a:t>
            </a:r>
            <a:endParaRPr lang="en-US" sz="1800" dirty="0"/>
          </a:p>
        </p:txBody>
      </p:sp>
      <p:sp>
        <p:nvSpPr>
          <p:cNvPr id="58" name="Shape 56"/>
          <p:cNvSpPr/>
          <p:nvPr/>
        </p:nvSpPr>
        <p:spPr>
          <a:xfrm>
            <a:off x="1771650" y="6818933"/>
            <a:ext cx="5570190" cy="527670"/>
          </a:xfrm>
          <a:prstGeom prst="rect">
            <a:avLst/>
          </a:prstGeom>
          <a:solidFill>
            <a:srgbClr val="F7F0E6"/>
          </a:solidFill>
          <a:ln/>
        </p:spPr>
      </p:sp>
      <p:sp>
        <p:nvSpPr>
          <p:cNvPr id="59" name="Shape 57"/>
          <p:cNvSpPr/>
          <p:nvPr/>
        </p:nvSpPr>
        <p:spPr>
          <a:xfrm>
            <a:off x="1771650" y="7337078"/>
            <a:ext cx="5570190" cy="9525"/>
          </a:xfrm>
          <a:prstGeom prst="rect">
            <a:avLst/>
          </a:prstGeom>
          <a:solidFill>
            <a:srgbClr val="D8C8B0"/>
          </a:solidFill>
          <a:ln/>
        </p:spPr>
      </p:sp>
      <p:sp>
        <p:nvSpPr>
          <p:cNvPr id="60" name="Text 58"/>
          <p:cNvSpPr/>
          <p:nvPr/>
        </p:nvSpPr>
        <p:spPr>
          <a:xfrm>
            <a:off x="1943100" y="6923708"/>
            <a:ext cx="5394396" cy="34669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Vérification satisfaction à 3 min</a:t>
            </a:r>
            <a:endParaRPr lang="en-US" sz="1800" dirty="0"/>
          </a:p>
        </p:txBody>
      </p:sp>
      <p:sp>
        <p:nvSpPr>
          <p:cNvPr id="61" name="Shape 59"/>
          <p:cNvSpPr/>
          <p:nvPr/>
        </p:nvSpPr>
        <p:spPr>
          <a:xfrm>
            <a:off x="7341840" y="6818933"/>
            <a:ext cx="9993660" cy="527670"/>
          </a:xfrm>
          <a:prstGeom prst="rect">
            <a:avLst/>
          </a:prstGeom>
          <a:solidFill>
            <a:srgbClr val="F7F0E6"/>
          </a:solidFill>
          <a:ln/>
        </p:spPr>
      </p:sp>
      <p:sp>
        <p:nvSpPr>
          <p:cNvPr id="62" name="Shape 60"/>
          <p:cNvSpPr/>
          <p:nvPr/>
        </p:nvSpPr>
        <p:spPr>
          <a:xfrm>
            <a:off x="7341840" y="7337078"/>
            <a:ext cx="9993660" cy="9525"/>
          </a:xfrm>
          <a:prstGeom prst="rect">
            <a:avLst/>
          </a:prstGeom>
          <a:solidFill>
            <a:srgbClr val="D8C8B0"/>
          </a:solidFill>
          <a:ln/>
        </p:spPr>
      </p:sp>
      <p:sp>
        <p:nvSpPr>
          <p:cNvPr id="63" name="Text 61"/>
          <p:cNvSpPr/>
          <p:nvPr/>
        </p:nvSpPr>
        <p:spPr>
          <a:xfrm>
            <a:off x="7513290" y="6923708"/>
            <a:ext cx="9950570" cy="34669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lnSpc>
                <a:spcPct val="135000"/>
              </a:lnSpc>
              <a:buNone/>
            </a:pPr>
            <a:r>
              <a:rPr lang="en-US" sz="1800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Après la première bouchée, pas après le plat entier</a:t>
            </a:r>
            <a:endParaRPr lang="en-US" sz="1800" dirty="0"/>
          </a:p>
        </p:txBody>
      </p:sp>
      <p:sp>
        <p:nvSpPr>
          <p:cNvPr id="64" name="Shape 62"/>
          <p:cNvSpPr/>
          <p:nvPr/>
        </p:nvSpPr>
        <p:spPr>
          <a:xfrm>
            <a:off x="952500" y="7346603"/>
            <a:ext cx="819150" cy="522908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65" name="Text 63"/>
          <p:cNvSpPr/>
          <p:nvPr/>
        </p:nvSpPr>
        <p:spPr>
          <a:xfrm>
            <a:off x="1066800" y="7451378"/>
            <a:ext cx="590550" cy="35145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214422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7</a:t>
            </a:r>
            <a:endParaRPr lang="en-US" sz="1800" dirty="0"/>
          </a:p>
        </p:txBody>
      </p:sp>
      <p:sp>
        <p:nvSpPr>
          <p:cNvPr id="66" name="Shape 64"/>
          <p:cNvSpPr/>
          <p:nvPr/>
        </p:nvSpPr>
        <p:spPr>
          <a:xfrm>
            <a:off x="1771650" y="7346603"/>
            <a:ext cx="5570190" cy="522908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67" name="Text 65"/>
          <p:cNvSpPr/>
          <p:nvPr/>
        </p:nvSpPr>
        <p:spPr>
          <a:xfrm>
            <a:off x="1943100" y="7451378"/>
            <a:ext cx="5394396" cy="35145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Encaissement fluide</a:t>
            </a:r>
            <a:endParaRPr lang="en-US" sz="1800" dirty="0"/>
          </a:p>
        </p:txBody>
      </p:sp>
      <p:sp>
        <p:nvSpPr>
          <p:cNvPr id="68" name="Shape 66"/>
          <p:cNvSpPr/>
          <p:nvPr/>
        </p:nvSpPr>
        <p:spPr>
          <a:xfrm>
            <a:off x="7341840" y="7346603"/>
            <a:ext cx="9993660" cy="522908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69" name="Text 67"/>
          <p:cNvSpPr/>
          <p:nvPr/>
        </p:nvSpPr>
        <p:spPr>
          <a:xfrm>
            <a:off x="7513290" y="7451378"/>
            <a:ext cx="9950570" cy="35145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lnSpc>
                <a:spcPct val="135000"/>
              </a:lnSpc>
              <a:buNone/>
            </a:pPr>
            <a:r>
              <a:rPr lang="en-US" sz="1800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Paiement à l'accueil ou au bar</a:t>
            </a:r>
            <a:endParaRPr lang="en-US" sz="1800" dirty="0"/>
          </a:p>
        </p:txBody>
      </p:sp>
      <p:sp>
        <p:nvSpPr>
          <p:cNvPr id="70" name="Shape 68"/>
          <p:cNvSpPr/>
          <p:nvPr/>
        </p:nvSpPr>
        <p:spPr>
          <a:xfrm>
            <a:off x="533400" y="9846469"/>
            <a:ext cx="190500" cy="9525"/>
          </a:xfrm>
          <a:prstGeom prst="rect">
            <a:avLst/>
          </a:prstGeom>
          <a:solidFill>
            <a:srgbClr val="C8B79C"/>
          </a:solidFill>
          <a:ln/>
        </p:spPr>
      </p:sp>
      <p:sp>
        <p:nvSpPr>
          <p:cNvPr id="71" name="Text 69"/>
          <p:cNvSpPr/>
          <p:nvPr/>
        </p:nvSpPr>
        <p:spPr>
          <a:xfrm>
            <a:off x="809625" y="9739313"/>
            <a:ext cx="368871" cy="26193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350" b="1" spc="216" kern="0" dirty="0">
                <a:solidFill>
                  <a:srgbClr val="A1855F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AB</a:t>
            </a:r>
            <a:endParaRPr lang="en-US" sz="13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7F0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52500" y="571500"/>
            <a:ext cx="18021300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spc="252" kern="0" dirty="0">
                <a:solidFill>
                  <a:srgbClr val="C05434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PARTIE II · BLOC A SUITE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952500" y="962025"/>
            <a:ext cx="18021300" cy="64576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4350" b="1" spc="-43" kern="0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Les objectifs de temps · Non négociables</a:t>
            </a:r>
            <a:endParaRPr lang="en-US" sz="4350" dirty="0"/>
          </a:p>
        </p:txBody>
      </p:sp>
      <p:sp>
        <p:nvSpPr>
          <p:cNvPr id="4" name="Text 2"/>
          <p:cNvSpPr/>
          <p:nvPr/>
        </p:nvSpPr>
        <p:spPr>
          <a:xfrm>
            <a:off x="952500" y="4123358"/>
            <a:ext cx="8612505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spc="126" kern="0" dirty="0">
                <a:solidFill>
                  <a:srgbClr val="214422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TIMINGS DE SERVICE</a:t>
            </a:r>
            <a:endParaRPr lang="en-US" sz="1800" dirty="0"/>
          </a:p>
        </p:txBody>
      </p:sp>
      <p:sp>
        <p:nvSpPr>
          <p:cNvPr id="5" name="Shape 3"/>
          <p:cNvSpPr/>
          <p:nvPr/>
        </p:nvSpPr>
        <p:spPr>
          <a:xfrm>
            <a:off x="952500" y="4571033"/>
            <a:ext cx="4930527" cy="542925"/>
          </a:xfrm>
          <a:prstGeom prst="rect">
            <a:avLst/>
          </a:prstGeom>
          <a:solidFill>
            <a:srgbClr val="214422"/>
          </a:solidFill>
          <a:ln/>
        </p:spPr>
      </p:sp>
      <p:sp>
        <p:nvSpPr>
          <p:cNvPr id="6" name="Text 4"/>
          <p:cNvSpPr/>
          <p:nvPr/>
        </p:nvSpPr>
        <p:spPr>
          <a:xfrm>
            <a:off x="1143000" y="4694858"/>
            <a:ext cx="4697443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buNone/>
            </a:pPr>
            <a:r>
              <a:rPr lang="en-US" sz="1800" b="1" spc="108" kern="0" dirty="0">
                <a:solidFill>
                  <a:srgbClr val="FFFFFF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MOMENT</a:t>
            </a:r>
            <a:endParaRPr lang="en-US" sz="1800" dirty="0"/>
          </a:p>
        </p:txBody>
      </p:sp>
      <p:sp>
        <p:nvSpPr>
          <p:cNvPr id="7" name="Shape 5"/>
          <p:cNvSpPr/>
          <p:nvPr/>
        </p:nvSpPr>
        <p:spPr>
          <a:xfrm>
            <a:off x="5883027" y="4571033"/>
            <a:ext cx="2899023" cy="542925"/>
          </a:xfrm>
          <a:prstGeom prst="rect">
            <a:avLst/>
          </a:prstGeom>
          <a:solidFill>
            <a:srgbClr val="214422"/>
          </a:solidFill>
          <a:ln/>
        </p:spPr>
      </p:sp>
      <p:sp>
        <p:nvSpPr>
          <p:cNvPr id="8" name="Text 6"/>
          <p:cNvSpPr/>
          <p:nvPr/>
        </p:nvSpPr>
        <p:spPr>
          <a:xfrm>
            <a:off x="6073527" y="4694858"/>
            <a:ext cx="2604994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buNone/>
            </a:pPr>
            <a:r>
              <a:rPr lang="en-US" sz="1800" b="1" spc="108" kern="0" dirty="0">
                <a:solidFill>
                  <a:srgbClr val="FFFFFF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TEMPS CIBLE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952500" y="5113958"/>
            <a:ext cx="4930527" cy="595313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0" name="Shape 8"/>
          <p:cNvSpPr/>
          <p:nvPr/>
        </p:nvSpPr>
        <p:spPr>
          <a:xfrm>
            <a:off x="952500" y="5699745"/>
            <a:ext cx="4930527" cy="9525"/>
          </a:xfrm>
          <a:prstGeom prst="rect">
            <a:avLst/>
          </a:prstGeom>
          <a:solidFill>
            <a:srgbClr val="D8C8B0"/>
          </a:solidFill>
          <a:ln/>
        </p:spPr>
      </p:sp>
      <p:sp>
        <p:nvSpPr>
          <p:cNvPr id="11" name="Text 9"/>
          <p:cNvSpPr/>
          <p:nvPr/>
        </p:nvSpPr>
        <p:spPr>
          <a:xfrm>
            <a:off x="1143000" y="5247308"/>
            <a:ext cx="4697443" cy="3571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buNone/>
            </a:pPr>
            <a:r>
              <a:rPr lang="en-US" sz="1950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Commande → entrée</a:t>
            </a:r>
            <a:endParaRPr lang="en-US" sz="1950" dirty="0"/>
          </a:p>
        </p:txBody>
      </p:sp>
      <p:sp>
        <p:nvSpPr>
          <p:cNvPr id="12" name="Shape 10"/>
          <p:cNvSpPr/>
          <p:nvPr/>
        </p:nvSpPr>
        <p:spPr>
          <a:xfrm>
            <a:off x="5883027" y="5113958"/>
            <a:ext cx="2899023" cy="595313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3" name="Shape 11"/>
          <p:cNvSpPr/>
          <p:nvPr/>
        </p:nvSpPr>
        <p:spPr>
          <a:xfrm>
            <a:off x="5883027" y="5699745"/>
            <a:ext cx="2899023" cy="9525"/>
          </a:xfrm>
          <a:prstGeom prst="rect">
            <a:avLst/>
          </a:prstGeom>
          <a:solidFill>
            <a:srgbClr val="D8C8B0"/>
          </a:solidFill>
          <a:ln/>
        </p:spPr>
      </p:sp>
      <p:sp>
        <p:nvSpPr>
          <p:cNvPr id="14" name="Text 12"/>
          <p:cNvSpPr/>
          <p:nvPr/>
        </p:nvSpPr>
        <p:spPr>
          <a:xfrm>
            <a:off x="6073527" y="5247308"/>
            <a:ext cx="2604994" cy="3571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buNone/>
            </a:pPr>
            <a:r>
              <a:rPr lang="en-US" sz="1950" b="1" dirty="0">
                <a:solidFill>
                  <a:srgbClr val="214422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&lt; 10 min</a:t>
            </a:r>
            <a:endParaRPr lang="en-US" sz="1950" dirty="0"/>
          </a:p>
        </p:txBody>
      </p:sp>
      <p:sp>
        <p:nvSpPr>
          <p:cNvPr id="15" name="Shape 13"/>
          <p:cNvSpPr/>
          <p:nvPr/>
        </p:nvSpPr>
        <p:spPr>
          <a:xfrm>
            <a:off x="952500" y="5709270"/>
            <a:ext cx="4930527" cy="600075"/>
          </a:xfrm>
          <a:prstGeom prst="rect">
            <a:avLst/>
          </a:prstGeom>
          <a:solidFill>
            <a:srgbClr val="F7F0E6"/>
          </a:solidFill>
          <a:ln/>
        </p:spPr>
      </p:sp>
      <p:sp>
        <p:nvSpPr>
          <p:cNvPr id="16" name="Shape 14"/>
          <p:cNvSpPr/>
          <p:nvPr/>
        </p:nvSpPr>
        <p:spPr>
          <a:xfrm>
            <a:off x="952500" y="6299820"/>
            <a:ext cx="4930527" cy="9525"/>
          </a:xfrm>
          <a:prstGeom prst="rect">
            <a:avLst/>
          </a:prstGeom>
          <a:solidFill>
            <a:srgbClr val="D8C8B0"/>
          </a:solidFill>
          <a:ln/>
        </p:spPr>
      </p:sp>
      <p:sp>
        <p:nvSpPr>
          <p:cNvPr id="17" name="Text 15"/>
          <p:cNvSpPr/>
          <p:nvPr/>
        </p:nvSpPr>
        <p:spPr>
          <a:xfrm>
            <a:off x="1143000" y="5842620"/>
            <a:ext cx="4697443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buNone/>
            </a:pPr>
            <a:r>
              <a:rPr lang="en-US" sz="1950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Commande → plat chaud</a:t>
            </a:r>
            <a:endParaRPr lang="en-US" sz="1950" dirty="0"/>
          </a:p>
        </p:txBody>
      </p:sp>
      <p:sp>
        <p:nvSpPr>
          <p:cNvPr id="18" name="Shape 16"/>
          <p:cNvSpPr/>
          <p:nvPr/>
        </p:nvSpPr>
        <p:spPr>
          <a:xfrm>
            <a:off x="5883027" y="5709270"/>
            <a:ext cx="2899023" cy="600075"/>
          </a:xfrm>
          <a:prstGeom prst="rect">
            <a:avLst/>
          </a:prstGeom>
          <a:solidFill>
            <a:srgbClr val="F7F0E6"/>
          </a:solidFill>
          <a:ln/>
        </p:spPr>
      </p:sp>
      <p:sp>
        <p:nvSpPr>
          <p:cNvPr id="19" name="Shape 17"/>
          <p:cNvSpPr/>
          <p:nvPr/>
        </p:nvSpPr>
        <p:spPr>
          <a:xfrm>
            <a:off x="5883027" y="6299820"/>
            <a:ext cx="2899023" cy="9525"/>
          </a:xfrm>
          <a:prstGeom prst="rect">
            <a:avLst/>
          </a:prstGeom>
          <a:solidFill>
            <a:srgbClr val="D8C8B0"/>
          </a:solidFill>
          <a:ln/>
        </p:spPr>
      </p:sp>
      <p:sp>
        <p:nvSpPr>
          <p:cNvPr id="20" name="Text 18"/>
          <p:cNvSpPr/>
          <p:nvPr/>
        </p:nvSpPr>
        <p:spPr>
          <a:xfrm>
            <a:off x="6073527" y="5842620"/>
            <a:ext cx="2604994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buNone/>
            </a:pPr>
            <a:r>
              <a:rPr lang="en-US" sz="1950" b="1" dirty="0">
                <a:solidFill>
                  <a:srgbClr val="214422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&lt; 18 min</a:t>
            </a:r>
            <a:endParaRPr lang="en-US" sz="1950" dirty="0"/>
          </a:p>
        </p:txBody>
      </p:sp>
      <p:sp>
        <p:nvSpPr>
          <p:cNvPr id="21" name="Shape 19"/>
          <p:cNvSpPr/>
          <p:nvPr/>
        </p:nvSpPr>
        <p:spPr>
          <a:xfrm>
            <a:off x="952500" y="6309345"/>
            <a:ext cx="4930527" cy="600075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22" name="Shape 20"/>
          <p:cNvSpPr/>
          <p:nvPr/>
        </p:nvSpPr>
        <p:spPr>
          <a:xfrm>
            <a:off x="952500" y="6899895"/>
            <a:ext cx="4930527" cy="9525"/>
          </a:xfrm>
          <a:prstGeom prst="rect">
            <a:avLst/>
          </a:prstGeom>
          <a:solidFill>
            <a:srgbClr val="D8C8B0"/>
          </a:solidFill>
          <a:ln/>
        </p:spPr>
      </p:sp>
      <p:sp>
        <p:nvSpPr>
          <p:cNvPr id="23" name="Text 21"/>
          <p:cNvSpPr/>
          <p:nvPr/>
        </p:nvSpPr>
        <p:spPr>
          <a:xfrm>
            <a:off x="1143000" y="6442695"/>
            <a:ext cx="4697443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buNone/>
            </a:pPr>
            <a:r>
              <a:rPr lang="en-US" sz="1950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Plat → dessert</a:t>
            </a:r>
            <a:endParaRPr lang="en-US" sz="1950" dirty="0"/>
          </a:p>
        </p:txBody>
      </p:sp>
      <p:sp>
        <p:nvSpPr>
          <p:cNvPr id="24" name="Shape 22"/>
          <p:cNvSpPr/>
          <p:nvPr/>
        </p:nvSpPr>
        <p:spPr>
          <a:xfrm>
            <a:off x="5883027" y="6309345"/>
            <a:ext cx="2899023" cy="600075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25" name="Shape 23"/>
          <p:cNvSpPr/>
          <p:nvPr/>
        </p:nvSpPr>
        <p:spPr>
          <a:xfrm>
            <a:off x="5883027" y="6899895"/>
            <a:ext cx="2899023" cy="9525"/>
          </a:xfrm>
          <a:prstGeom prst="rect">
            <a:avLst/>
          </a:prstGeom>
          <a:solidFill>
            <a:srgbClr val="D8C8B0"/>
          </a:solidFill>
          <a:ln/>
        </p:spPr>
      </p:sp>
      <p:sp>
        <p:nvSpPr>
          <p:cNvPr id="26" name="Text 24"/>
          <p:cNvSpPr/>
          <p:nvPr/>
        </p:nvSpPr>
        <p:spPr>
          <a:xfrm>
            <a:off x="6073527" y="6442695"/>
            <a:ext cx="2604994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buNone/>
            </a:pPr>
            <a:r>
              <a:rPr lang="en-US" sz="1950" b="1" dirty="0">
                <a:solidFill>
                  <a:srgbClr val="214422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&lt; 10 min</a:t>
            </a:r>
            <a:endParaRPr lang="en-US" sz="1950" dirty="0"/>
          </a:p>
        </p:txBody>
      </p:sp>
      <p:sp>
        <p:nvSpPr>
          <p:cNvPr id="27" name="Shape 25"/>
          <p:cNvSpPr/>
          <p:nvPr/>
        </p:nvSpPr>
        <p:spPr>
          <a:xfrm>
            <a:off x="952500" y="6909420"/>
            <a:ext cx="4930527" cy="595313"/>
          </a:xfrm>
          <a:prstGeom prst="rect">
            <a:avLst/>
          </a:prstGeom>
          <a:solidFill>
            <a:srgbClr val="214422"/>
          </a:solidFill>
          <a:ln/>
        </p:spPr>
      </p:sp>
      <p:sp>
        <p:nvSpPr>
          <p:cNvPr id="28" name="Text 26"/>
          <p:cNvSpPr/>
          <p:nvPr/>
        </p:nvSpPr>
        <p:spPr>
          <a:xfrm>
            <a:off x="1143000" y="7042770"/>
            <a:ext cx="4697443" cy="36671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buNone/>
            </a:pPr>
            <a:r>
              <a:rPr lang="en-US" sz="1950" b="1" dirty="0">
                <a:solidFill>
                  <a:srgbClr val="FFFFFF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Total repas midi</a:t>
            </a:r>
            <a:endParaRPr lang="en-US" sz="1950" dirty="0"/>
          </a:p>
        </p:txBody>
      </p:sp>
      <p:sp>
        <p:nvSpPr>
          <p:cNvPr id="29" name="Shape 27"/>
          <p:cNvSpPr/>
          <p:nvPr/>
        </p:nvSpPr>
        <p:spPr>
          <a:xfrm>
            <a:off x="5883027" y="6909420"/>
            <a:ext cx="2899023" cy="595313"/>
          </a:xfrm>
          <a:prstGeom prst="rect">
            <a:avLst/>
          </a:prstGeom>
          <a:solidFill>
            <a:srgbClr val="214422"/>
          </a:solidFill>
          <a:ln/>
        </p:spPr>
      </p:sp>
      <p:sp>
        <p:nvSpPr>
          <p:cNvPr id="30" name="Text 28"/>
          <p:cNvSpPr/>
          <p:nvPr/>
        </p:nvSpPr>
        <p:spPr>
          <a:xfrm>
            <a:off x="6073527" y="7042770"/>
            <a:ext cx="2604994" cy="36671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buNone/>
            </a:pPr>
            <a:r>
              <a:rPr lang="en-US" sz="1950" b="1" dirty="0">
                <a:solidFill>
                  <a:srgbClr val="FFFFFF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&lt; 1h15</a:t>
            </a:r>
            <a:endParaRPr lang="en-US" sz="1950" dirty="0"/>
          </a:p>
        </p:txBody>
      </p:sp>
      <p:sp>
        <p:nvSpPr>
          <p:cNvPr id="31" name="Shape 29"/>
          <p:cNvSpPr/>
          <p:nvPr/>
        </p:nvSpPr>
        <p:spPr>
          <a:xfrm>
            <a:off x="9086850" y="4123358"/>
            <a:ext cx="38100" cy="1800225"/>
          </a:xfrm>
          <a:prstGeom prst="rect">
            <a:avLst/>
          </a:prstGeom>
          <a:solidFill>
            <a:srgbClr val="C05434"/>
          </a:solidFill>
          <a:ln/>
        </p:spPr>
      </p:sp>
      <p:sp>
        <p:nvSpPr>
          <p:cNvPr id="32" name="Text 30"/>
          <p:cNvSpPr/>
          <p:nvPr/>
        </p:nvSpPr>
        <p:spPr>
          <a:xfrm>
            <a:off x="9505950" y="4123358"/>
            <a:ext cx="8612505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spc="180" kern="0" dirty="0">
                <a:solidFill>
                  <a:srgbClr val="C05434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RÈGLE ABSOLUE</a:t>
            </a:r>
            <a:endParaRPr lang="en-US" sz="1800" dirty="0"/>
          </a:p>
        </p:txBody>
      </p:sp>
      <p:sp>
        <p:nvSpPr>
          <p:cNvPr id="33" name="Text 31"/>
          <p:cNvSpPr/>
          <p:nvPr/>
        </p:nvSpPr>
        <p:spPr>
          <a:xfrm>
            <a:off x="9505950" y="4609133"/>
            <a:ext cx="8064437" cy="8382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0000"/>
              </a:lnSpc>
              <a:buNone/>
            </a:pPr>
            <a:r>
              <a:rPr lang="en-US" sz="2100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Toute attente </a:t>
            </a:r>
            <a:pPr algn="l" indent="0" marL="0">
              <a:lnSpc>
                <a:spcPct val="150000"/>
              </a:lnSpc>
              <a:buNone/>
            </a:pPr>
            <a:r>
              <a:rPr lang="en-US" sz="2100" b="1" dirty="0">
                <a:solidFill>
                  <a:srgbClr val="C05434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&gt; 20 min </a:t>
            </a:r>
            <a:pPr algn="l" indent="0" marL="0">
              <a:lnSpc>
                <a:spcPct val="150000"/>
              </a:lnSpc>
              <a:buNone/>
            </a:pPr>
            <a:r>
              <a:rPr lang="en-US" sz="2100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entre deux plats doit être communiquée au client </a:t>
            </a:r>
            <a:pPr algn="l" indent="0" marL="0">
              <a:lnSpc>
                <a:spcPct val="150000"/>
              </a:lnSpc>
              <a:buNone/>
            </a:pPr>
            <a:r>
              <a:rPr lang="en-US" sz="2100" b="1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AVANT </a:t>
            </a:r>
            <a:pPr algn="l" indent="0" marL="0">
              <a:lnSpc>
                <a:spcPct val="150000"/>
              </a:lnSpc>
              <a:buNone/>
            </a:pPr>
            <a:r>
              <a:rPr lang="en-US" sz="2100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qu'il ne le remarque.</a:t>
            </a:r>
            <a:endParaRPr lang="en-US" sz="2100" dirty="0"/>
          </a:p>
        </p:txBody>
      </p:sp>
      <p:sp>
        <p:nvSpPr>
          <p:cNvPr id="34" name="Text 32"/>
          <p:cNvSpPr/>
          <p:nvPr/>
        </p:nvSpPr>
        <p:spPr>
          <a:xfrm>
            <a:off x="9505950" y="5599733"/>
            <a:ext cx="8612505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950" b="1" i="1" dirty="0">
                <a:solidFill>
                  <a:srgbClr val="214422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Pas après.</a:t>
            </a:r>
            <a:endParaRPr lang="en-US" sz="1950" dirty="0"/>
          </a:p>
        </p:txBody>
      </p:sp>
      <p:sp>
        <p:nvSpPr>
          <p:cNvPr id="35" name="Shape 33"/>
          <p:cNvSpPr/>
          <p:nvPr/>
        </p:nvSpPr>
        <p:spPr>
          <a:xfrm>
            <a:off x="533400" y="9846469"/>
            <a:ext cx="190500" cy="9525"/>
          </a:xfrm>
          <a:prstGeom prst="rect">
            <a:avLst/>
          </a:prstGeom>
          <a:solidFill>
            <a:srgbClr val="C8B79C"/>
          </a:solidFill>
          <a:ln/>
        </p:spPr>
      </p:sp>
      <p:sp>
        <p:nvSpPr>
          <p:cNvPr id="36" name="Text 34"/>
          <p:cNvSpPr/>
          <p:nvPr/>
        </p:nvSpPr>
        <p:spPr>
          <a:xfrm>
            <a:off x="809625" y="9739313"/>
            <a:ext cx="377130" cy="26193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350" b="1" spc="216" kern="0" dirty="0">
                <a:solidFill>
                  <a:srgbClr val="A1855F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JG</a:t>
            </a:r>
            <a:endParaRPr lang="en-US" sz="135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7F0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52500" y="533400"/>
            <a:ext cx="18021300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spc="252" kern="0" dirty="0">
                <a:solidFill>
                  <a:srgbClr val="C05434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PARTIE II · BLOC B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952500" y="923925"/>
            <a:ext cx="18021300" cy="6247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4200" b="1" spc="-42" kern="0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L'accueil · Procédure minute par minute</a:t>
            </a:r>
            <a:endParaRPr lang="en-US" sz="4200" dirty="0"/>
          </a:p>
        </p:txBody>
      </p:sp>
      <p:sp>
        <p:nvSpPr>
          <p:cNvPr id="4" name="Shape 2"/>
          <p:cNvSpPr/>
          <p:nvPr/>
        </p:nvSpPr>
        <p:spPr>
          <a:xfrm>
            <a:off x="952500" y="3757613"/>
            <a:ext cx="16383000" cy="19050"/>
          </a:xfrm>
          <a:prstGeom prst="rect">
            <a:avLst/>
          </a:prstGeom>
          <a:solidFill>
            <a:srgbClr val="214422"/>
          </a:solidFill>
          <a:ln/>
        </p:spPr>
      </p:sp>
      <p:sp>
        <p:nvSpPr>
          <p:cNvPr id="5" name="Text 3"/>
          <p:cNvSpPr/>
          <p:nvPr/>
        </p:nvSpPr>
        <p:spPr>
          <a:xfrm>
            <a:off x="952500" y="3967163"/>
            <a:ext cx="2261012" cy="3580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2100" b="1" dirty="0">
                <a:solidFill>
                  <a:srgbClr val="214422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0 – 30 secondes</a:t>
            </a:r>
            <a:endParaRPr lang="en-US" sz="2100" dirty="0"/>
          </a:p>
        </p:txBody>
      </p:sp>
      <p:sp>
        <p:nvSpPr>
          <p:cNvPr id="6" name="Text 4"/>
          <p:cNvSpPr/>
          <p:nvPr/>
        </p:nvSpPr>
        <p:spPr>
          <a:xfrm>
            <a:off x="3388965" y="3967163"/>
            <a:ext cx="11900557" cy="38479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0000"/>
              </a:lnSpc>
              <a:buNone/>
            </a:pPr>
            <a:r>
              <a:rPr lang="en-US" sz="1950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Contact visuel + sourire + </a:t>
            </a:r>
            <a:pPr algn="l" indent="0" marL="0">
              <a:lnSpc>
                <a:spcPct val="140000"/>
              </a:lnSpc>
              <a:buNone/>
            </a:pPr>
            <a:r>
              <a:rPr lang="en-US" sz="1950" i="1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"Bonjour, bienvenue chez Léonie !" </a:t>
            </a:r>
            <a:pPr algn="l" indent="0" marL="0">
              <a:lnSpc>
                <a:spcPct val="140000"/>
              </a:lnSpc>
              <a:buNone/>
            </a:pPr>
            <a:r>
              <a:rPr lang="en-US" sz="1950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→ </a:t>
            </a:r>
            <a:pPr algn="l" indent="0" marL="0">
              <a:lnSpc>
                <a:spcPct val="140000"/>
              </a:lnSpc>
              <a:buNone/>
            </a:pPr>
            <a:r>
              <a:rPr lang="en-US" sz="1950" i="1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"Avez-vous une réservation ?"</a:t>
            </a:r>
            <a:endParaRPr lang="en-US" sz="1950" dirty="0"/>
          </a:p>
        </p:txBody>
      </p:sp>
      <p:sp>
        <p:nvSpPr>
          <p:cNvPr id="7" name="Text 5"/>
          <p:cNvSpPr/>
          <p:nvPr/>
        </p:nvSpPr>
        <p:spPr>
          <a:xfrm>
            <a:off x="3388965" y="4371008"/>
            <a:ext cx="11900557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dirty="0">
                <a:solidFill>
                  <a:srgbClr val="543B28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Si occupé : signal visuel + </a:t>
            </a:r>
            <a:pPr algn="l" indent="0" marL="0">
              <a:buNone/>
            </a:pPr>
            <a:r>
              <a:rPr lang="en-US" sz="1800" i="1" dirty="0">
                <a:solidFill>
                  <a:srgbClr val="543B28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"Je suis à vous dans 30 secondes"</a:t>
            </a:r>
            <a:endParaRPr lang="en-US" sz="1800" dirty="0"/>
          </a:p>
        </p:txBody>
      </p:sp>
      <p:sp>
        <p:nvSpPr>
          <p:cNvPr id="8" name="Shape 6"/>
          <p:cNvSpPr/>
          <p:nvPr/>
        </p:nvSpPr>
        <p:spPr>
          <a:xfrm>
            <a:off x="952500" y="4856783"/>
            <a:ext cx="16383000" cy="9525"/>
          </a:xfrm>
          <a:prstGeom prst="rect">
            <a:avLst/>
          </a:prstGeom>
          <a:solidFill>
            <a:srgbClr val="D8C8B0"/>
          </a:solidFill>
          <a:ln/>
        </p:spPr>
      </p:sp>
      <p:sp>
        <p:nvSpPr>
          <p:cNvPr id="9" name="Text 7"/>
          <p:cNvSpPr/>
          <p:nvPr/>
        </p:nvSpPr>
        <p:spPr>
          <a:xfrm>
            <a:off x="952500" y="5056808"/>
            <a:ext cx="2200275" cy="3580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2100" b="1" dirty="0">
                <a:solidFill>
                  <a:srgbClr val="3D6568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30 sec – 2 min</a:t>
            </a:r>
            <a:endParaRPr lang="en-US" sz="2100" dirty="0"/>
          </a:p>
        </p:txBody>
      </p:sp>
      <p:sp>
        <p:nvSpPr>
          <p:cNvPr id="10" name="Text 8"/>
          <p:cNvSpPr/>
          <p:nvPr/>
        </p:nvSpPr>
        <p:spPr>
          <a:xfrm>
            <a:off x="3333750" y="5056808"/>
            <a:ext cx="11743886" cy="38479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0000"/>
              </a:lnSpc>
              <a:buNone/>
            </a:pPr>
            <a:r>
              <a:rPr lang="en-US" sz="1950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Attribution table selon profil (couple → tranquille, famille → espace, groupe → bonne table)</a:t>
            </a:r>
            <a:endParaRPr lang="en-US" sz="1950" dirty="0"/>
          </a:p>
        </p:txBody>
      </p:sp>
      <p:sp>
        <p:nvSpPr>
          <p:cNvPr id="11" name="Text 9"/>
          <p:cNvSpPr/>
          <p:nvPr/>
        </p:nvSpPr>
        <p:spPr>
          <a:xfrm>
            <a:off x="3333750" y="5460653"/>
            <a:ext cx="11743886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dirty="0">
                <a:solidFill>
                  <a:srgbClr val="543B28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Accompagner </a:t>
            </a:r>
            <a:pPr algn="l" indent="0" marL="0">
              <a:buNone/>
            </a:pPr>
            <a:r>
              <a:rPr lang="en-US" sz="1800" b="1" dirty="0">
                <a:solidFill>
                  <a:srgbClr val="543B28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devant</a:t>
            </a:r>
            <a:pPr algn="l" indent="0" marL="0">
              <a:buNone/>
            </a:pPr>
            <a:r>
              <a:rPr lang="en-US" sz="1800" dirty="0">
                <a:solidFill>
                  <a:srgbClr val="543B28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, pas derrière</a:t>
            </a:r>
            <a:endParaRPr lang="en-US" sz="1800" dirty="0"/>
          </a:p>
        </p:txBody>
      </p:sp>
      <p:sp>
        <p:nvSpPr>
          <p:cNvPr id="12" name="Shape 10"/>
          <p:cNvSpPr/>
          <p:nvPr/>
        </p:nvSpPr>
        <p:spPr>
          <a:xfrm>
            <a:off x="952500" y="5946428"/>
            <a:ext cx="16383000" cy="9525"/>
          </a:xfrm>
          <a:prstGeom prst="rect">
            <a:avLst/>
          </a:prstGeom>
          <a:solidFill>
            <a:srgbClr val="D8C8B0"/>
          </a:solidFill>
          <a:ln/>
        </p:spPr>
      </p:sp>
      <p:sp>
        <p:nvSpPr>
          <p:cNvPr id="13" name="Text 11"/>
          <p:cNvSpPr/>
          <p:nvPr/>
        </p:nvSpPr>
        <p:spPr>
          <a:xfrm>
            <a:off x="952500" y="6146453"/>
            <a:ext cx="2200275" cy="3580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2100" b="1" dirty="0">
                <a:solidFill>
                  <a:srgbClr val="C05434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2 – 3 minutes</a:t>
            </a:r>
            <a:endParaRPr lang="en-US" sz="2100" dirty="0"/>
          </a:p>
        </p:txBody>
      </p:sp>
      <p:sp>
        <p:nvSpPr>
          <p:cNvPr id="14" name="Text 12"/>
          <p:cNvSpPr/>
          <p:nvPr/>
        </p:nvSpPr>
        <p:spPr>
          <a:xfrm>
            <a:off x="3333750" y="6146453"/>
            <a:ext cx="13898404" cy="38479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0000"/>
              </a:lnSpc>
              <a:buNone/>
            </a:pPr>
            <a:r>
              <a:rPr lang="en-US" sz="1950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Remettre la carte avec soin. Pitcher : </a:t>
            </a:r>
            <a:pPr algn="l" indent="0" marL="0">
              <a:lnSpc>
                <a:spcPct val="140000"/>
              </a:lnSpc>
              <a:buNone/>
            </a:pPr>
            <a:r>
              <a:rPr lang="en-US" sz="1950" i="1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"Notre cuisine est 100% faite maison, avec des produits frais et locaux."</a:t>
            </a:r>
            <a:endParaRPr lang="en-US" sz="1950" dirty="0"/>
          </a:p>
        </p:txBody>
      </p:sp>
      <p:sp>
        <p:nvSpPr>
          <p:cNvPr id="15" name="Text 13"/>
          <p:cNvSpPr/>
          <p:nvPr/>
        </p:nvSpPr>
        <p:spPr>
          <a:xfrm>
            <a:off x="3333750" y="6550298"/>
            <a:ext cx="13898404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dirty="0">
                <a:solidFill>
                  <a:srgbClr val="543B28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Proposer eau et apéritif</a:t>
            </a:r>
            <a:endParaRPr lang="en-US" sz="1800" dirty="0"/>
          </a:p>
        </p:txBody>
      </p:sp>
      <p:sp>
        <p:nvSpPr>
          <p:cNvPr id="16" name="Shape 14"/>
          <p:cNvSpPr/>
          <p:nvPr/>
        </p:nvSpPr>
        <p:spPr>
          <a:xfrm>
            <a:off x="952500" y="7773293"/>
            <a:ext cx="16383000" cy="19050"/>
          </a:xfrm>
          <a:prstGeom prst="rect">
            <a:avLst/>
          </a:prstGeom>
          <a:solidFill>
            <a:srgbClr val="214422"/>
          </a:solidFill>
          <a:ln/>
        </p:spPr>
      </p:sp>
      <p:sp>
        <p:nvSpPr>
          <p:cNvPr id="17" name="Shape 15"/>
          <p:cNvSpPr/>
          <p:nvPr/>
        </p:nvSpPr>
        <p:spPr>
          <a:xfrm>
            <a:off x="952500" y="7036073"/>
            <a:ext cx="16383000" cy="9525"/>
          </a:xfrm>
          <a:prstGeom prst="rect">
            <a:avLst/>
          </a:prstGeom>
          <a:solidFill>
            <a:srgbClr val="D8C8B0"/>
          </a:solidFill>
          <a:ln/>
        </p:spPr>
      </p:sp>
      <p:sp>
        <p:nvSpPr>
          <p:cNvPr id="18" name="Text 16"/>
          <p:cNvSpPr/>
          <p:nvPr/>
        </p:nvSpPr>
        <p:spPr>
          <a:xfrm>
            <a:off x="952500" y="7236098"/>
            <a:ext cx="2200275" cy="3580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2100" b="1" dirty="0">
                <a:solidFill>
                  <a:srgbClr val="896C50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Continu</a:t>
            </a:r>
            <a:endParaRPr lang="en-US" sz="2100" dirty="0"/>
          </a:p>
        </p:txBody>
      </p:sp>
      <p:sp>
        <p:nvSpPr>
          <p:cNvPr id="19" name="Text 17"/>
          <p:cNvSpPr/>
          <p:nvPr/>
        </p:nvSpPr>
        <p:spPr>
          <a:xfrm>
            <a:off x="3333750" y="7236098"/>
            <a:ext cx="4415611" cy="38479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0000"/>
              </a:lnSpc>
              <a:buNone/>
            </a:pPr>
            <a:r>
              <a:rPr lang="en-US" sz="1950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Observer et adapter selon le profil</a:t>
            </a:r>
            <a:endParaRPr lang="en-US" sz="1950" dirty="0"/>
          </a:p>
        </p:txBody>
      </p:sp>
      <p:sp>
        <p:nvSpPr>
          <p:cNvPr id="20" name="Shape 18"/>
          <p:cNvSpPr/>
          <p:nvPr/>
        </p:nvSpPr>
        <p:spPr>
          <a:xfrm>
            <a:off x="533400" y="9846469"/>
            <a:ext cx="190500" cy="9525"/>
          </a:xfrm>
          <a:prstGeom prst="rect">
            <a:avLst/>
          </a:prstGeom>
          <a:solidFill>
            <a:srgbClr val="C8B79C"/>
          </a:solidFill>
          <a:ln/>
        </p:spPr>
      </p:sp>
      <p:sp>
        <p:nvSpPr>
          <p:cNvPr id="21" name="Text 19"/>
          <p:cNvSpPr/>
          <p:nvPr/>
        </p:nvSpPr>
        <p:spPr>
          <a:xfrm>
            <a:off x="809625" y="9739313"/>
            <a:ext cx="368871" cy="26193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350" b="1" spc="216" kern="0" dirty="0">
                <a:solidFill>
                  <a:srgbClr val="A1855F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AB</a:t>
            </a:r>
            <a:endParaRPr lang="en-US" sz="13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C151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2943299"/>
            <a:ext cx="17602200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spc="252" kern="0" dirty="0">
                <a:solidFill>
                  <a:srgbClr val="A8C8A9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LA FORMATION EN BREF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1143000" y="3352874"/>
            <a:ext cx="17602200" cy="64576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4350" b="1" dirty="0">
                <a:solidFill>
                  <a:srgbClr val="F7F0E6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Deux animateurs · Une journée · Un standard</a:t>
            </a:r>
            <a:endParaRPr lang="en-US" sz="4350" dirty="0"/>
          </a:p>
        </p:txBody>
      </p:sp>
      <p:sp>
        <p:nvSpPr>
          <p:cNvPr id="4" name="Text 2"/>
          <p:cNvSpPr/>
          <p:nvPr/>
        </p:nvSpPr>
        <p:spPr>
          <a:xfrm>
            <a:off x="1143000" y="4417740"/>
            <a:ext cx="1990725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950" b="1" dirty="0">
                <a:solidFill>
                  <a:srgbClr val="A8C8A9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Format</a:t>
            </a:r>
            <a:endParaRPr lang="en-US" sz="1950" dirty="0"/>
          </a:p>
        </p:txBody>
      </p:sp>
      <p:sp>
        <p:nvSpPr>
          <p:cNvPr id="5" name="Text 3"/>
          <p:cNvSpPr/>
          <p:nvPr/>
        </p:nvSpPr>
        <p:spPr>
          <a:xfrm>
            <a:off x="3257550" y="4417740"/>
            <a:ext cx="3939131" cy="39811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5000"/>
              </a:lnSpc>
              <a:buNone/>
            </a:pPr>
            <a:r>
              <a:rPr lang="en-US" sz="2100" dirty="0">
                <a:solidFill>
                  <a:srgbClr val="D8C8B0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2h30 — 3 parties + 2 pauses</a:t>
            </a:r>
            <a:endParaRPr lang="en-US" sz="2100" dirty="0"/>
          </a:p>
        </p:txBody>
      </p:sp>
      <p:sp>
        <p:nvSpPr>
          <p:cNvPr id="6" name="Text 4"/>
          <p:cNvSpPr/>
          <p:nvPr/>
        </p:nvSpPr>
        <p:spPr>
          <a:xfrm>
            <a:off x="1143000" y="4949205"/>
            <a:ext cx="1990725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950" b="1" dirty="0">
                <a:solidFill>
                  <a:srgbClr val="A8C8A9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Animateurs</a:t>
            </a:r>
            <a:endParaRPr lang="en-US" sz="1950" dirty="0"/>
          </a:p>
        </p:txBody>
      </p:sp>
      <p:sp>
        <p:nvSpPr>
          <p:cNvPr id="7" name="Text 5"/>
          <p:cNvSpPr/>
          <p:nvPr/>
        </p:nvSpPr>
        <p:spPr>
          <a:xfrm>
            <a:off x="3257550" y="4949205"/>
            <a:ext cx="5350237" cy="39811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5000"/>
              </a:lnSpc>
              <a:buNone/>
            </a:pPr>
            <a:r>
              <a:rPr lang="en-US" sz="2100" dirty="0">
                <a:solidFill>
                  <a:srgbClr val="D8C8B0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Jérémy Gineste &amp; Alexandre Bachelier</a:t>
            </a:r>
            <a:endParaRPr lang="en-US" sz="2100" dirty="0"/>
          </a:p>
        </p:txBody>
      </p:sp>
      <p:sp>
        <p:nvSpPr>
          <p:cNvPr id="8" name="Text 6"/>
          <p:cNvSpPr/>
          <p:nvPr/>
        </p:nvSpPr>
        <p:spPr>
          <a:xfrm>
            <a:off x="1143000" y="5480670"/>
            <a:ext cx="1990725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950" b="1" dirty="0">
                <a:solidFill>
                  <a:srgbClr val="A8C8A9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Participants</a:t>
            </a:r>
            <a:endParaRPr lang="en-US" sz="1950" dirty="0"/>
          </a:p>
        </p:txBody>
      </p:sp>
      <p:sp>
        <p:nvSpPr>
          <p:cNvPr id="9" name="Text 7"/>
          <p:cNvSpPr/>
          <p:nvPr/>
        </p:nvSpPr>
        <p:spPr>
          <a:xfrm>
            <a:off x="3257550" y="5480670"/>
            <a:ext cx="7193786" cy="39811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5000"/>
              </a:lnSpc>
              <a:buNone/>
            </a:pPr>
            <a:r>
              <a:rPr lang="en-US" sz="2100" dirty="0">
                <a:solidFill>
                  <a:srgbClr val="D8C8B0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Équipes de service — Léonie Millau &amp; Léonie Larzac</a:t>
            </a:r>
            <a:endParaRPr lang="en-US" sz="2100" dirty="0"/>
          </a:p>
        </p:txBody>
      </p:sp>
      <p:sp>
        <p:nvSpPr>
          <p:cNvPr id="10" name="Text 8"/>
          <p:cNvSpPr/>
          <p:nvPr/>
        </p:nvSpPr>
        <p:spPr>
          <a:xfrm>
            <a:off x="1143000" y="6012135"/>
            <a:ext cx="1990725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950" b="1" dirty="0">
                <a:solidFill>
                  <a:srgbClr val="A8C8A9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Objectif</a:t>
            </a:r>
            <a:endParaRPr lang="en-US" sz="1950" dirty="0"/>
          </a:p>
        </p:txBody>
      </p:sp>
      <p:sp>
        <p:nvSpPr>
          <p:cNvPr id="11" name="Text 9"/>
          <p:cNvSpPr/>
          <p:nvPr/>
        </p:nvSpPr>
        <p:spPr>
          <a:xfrm>
            <a:off x="3257550" y="6012135"/>
            <a:ext cx="10324594" cy="39811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5000"/>
              </a:lnSpc>
              <a:buNone/>
            </a:pPr>
            <a:r>
              <a:rPr lang="en-US" sz="2100" dirty="0">
                <a:solidFill>
                  <a:srgbClr val="D8C8B0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Que chaque membre de l'équipe reparte avec des réflexes, pas des règles</a:t>
            </a:r>
            <a:endParaRPr lang="en-US" sz="2100" dirty="0"/>
          </a:p>
        </p:txBody>
      </p:sp>
      <p:sp>
        <p:nvSpPr>
          <p:cNvPr id="12" name="Shape 10"/>
          <p:cNvSpPr/>
          <p:nvPr/>
        </p:nvSpPr>
        <p:spPr>
          <a:xfrm>
            <a:off x="1143000" y="6829351"/>
            <a:ext cx="38100" cy="514350"/>
          </a:xfrm>
          <a:prstGeom prst="rect">
            <a:avLst/>
          </a:prstGeom>
          <a:solidFill>
            <a:srgbClr val="3D6568"/>
          </a:solidFill>
          <a:ln/>
        </p:spPr>
      </p:sp>
      <p:sp>
        <p:nvSpPr>
          <p:cNvPr id="13" name="Text 11"/>
          <p:cNvSpPr/>
          <p:nvPr/>
        </p:nvSpPr>
        <p:spPr>
          <a:xfrm>
            <a:off x="1524000" y="6829351"/>
            <a:ext cx="17183100" cy="5524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5000"/>
              </a:lnSpc>
              <a:buNone/>
            </a:pPr>
            <a:r>
              <a:rPr lang="en-US" sz="3000" i="1" dirty="0">
                <a:solidFill>
                  <a:srgbClr val="F7F0E6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"On ne sert pas des plats. On crée une expérience."</a:t>
            </a:r>
            <a:endParaRPr lang="en-US" sz="3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7F0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52500" y="552450"/>
            <a:ext cx="18021300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spc="252" kern="0" dirty="0">
                <a:solidFill>
                  <a:srgbClr val="C05434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PARTIE II · BLOC B SUITE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952500" y="942975"/>
            <a:ext cx="18021300" cy="64576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4350" b="1" spc="-43" kern="0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S'adapter au profil client</a:t>
            </a:r>
            <a:endParaRPr lang="en-US" sz="4350" dirty="0"/>
          </a:p>
        </p:txBody>
      </p:sp>
      <p:sp>
        <p:nvSpPr>
          <p:cNvPr id="4" name="Shape 2"/>
          <p:cNvSpPr/>
          <p:nvPr/>
        </p:nvSpPr>
        <p:spPr>
          <a:xfrm>
            <a:off x="952500" y="1855440"/>
            <a:ext cx="3604245" cy="542925"/>
          </a:xfrm>
          <a:prstGeom prst="rect">
            <a:avLst/>
          </a:prstGeom>
          <a:solidFill>
            <a:srgbClr val="214422"/>
          </a:solidFill>
          <a:ln/>
        </p:spPr>
      </p:sp>
      <p:sp>
        <p:nvSpPr>
          <p:cNvPr id="5" name="Text 3"/>
          <p:cNvSpPr/>
          <p:nvPr/>
        </p:nvSpPr>
        <p:spPr>
          <a:xfrm>
            <a:off x="1162050" y="1979265"/>
            <a:ext cx="3293272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buNone/>
            </a:pPr>
            <a:r>
              <a:rPr lang="en-US" sz="1800" b="1" spc="126" kern="0" dirty="0">
                <a:solidFill>
                  <a:srgbClr val="FFFFFF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PROFIL</a:t>
            </a:r>
            <a:endParaRPr lang="en-US" sz="1800" dirty="0"/>
          </a:p>
        </p:txBody>
      </p:sp>
      <p:sp>
        <p:nvSpPr>
          <p:cNvPr id="6" name="Shape 4"/>
          <p:cNvSpPr/>
          <p:nvPr/>
        </p:nvSpPr>
        <p:spPr>
          <a:xfrm>
            <a:off x="4556745" y="1855440"/>
            <a:ext cx="4914900" cy="542925"/>
          </a:xfrm>
          <a:prstGeom prst="rect">
            <a:avLst/>
          </a:prstGeom>
          <a:solidFill>
            <a:srgbClr val="214422"/>
          </a:solidFill>
          <a:ln/>
        </p:spPr>
      </p:sp>
      <p:sp>
        <p:nvSpPr>
          <p:cNvPr id="7" name="Text 5"/>
          <p:cNvSpPr/>
          <p:nvPr/>
        </p:nvSpPr>
        <p:spPr>
          <a:xfrm>
            <a:off x="4766295" y="1979265"/>
            <a:ext cx="4643247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buNone/>
            </a:pPr>
            <a:r>
              <a:rPr lang="en-US" sz="1800" b="1" spc="126" kern="0" dirty="0">
                <a:solidFill>
                  <a:srgbClr val="FFFFFF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APPROCHE RECOMMANDÉE</a:t>
            </a:r>
            <a:endParaRPr lang="en-US" sz="1800" dirty="0"/>
          </a:p>
        </p:txBody>
      </p:sp>
      <p:sp>
        <p:nvSpPr>
          <p:cNvPr id="8" name="Shape 6"/>
          <p:cNvSpPr/>
          <p:nvPr/>
        </p:nvSpPr>
        <p:spPr>
          <a:xfrm>
            <a:off x="9471645" y="1855440"/>
            <a:ext cx="7863855" cy="542925"/>
          </a:xfrm>
          <a:prstGeom prst="rect">
            <a:avLst/>
          </a:prstGeom>
          <a:solidFill>
            <a:srgbClr val="214422"/>
          </a:solidFill>
          <a:ln/>
        </p:spPr>
      </p:sp>
      <p:sp>
        <p:nvSpPr>
          <p:cNvPr id="9" name="Text 7"/>
          <p:cNvSpPr/>
          <p:nvPr/>
        </p:nvSpPr>
        <p:spPr>
          <a:xfrm>
            <a:off x="9681195" y="1979265"/>
            <a:ext cx="7680671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buNone/>
            </a:pPr>
            <a:r>
              <a:rPr lang="en-US" sz="1800" b="1" spc="126" kern="0" dirty="0">
                <a:solidFill>
                  <a:srgbClr val="FFFFFF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PHRASE D'ACCROCHE</a:t>
            </a:r>
            <a:endParaRPr lang="en-US" sz="1800" dirty="0"/>
          </a:p>
        </p:txBody>
      </p:sp>
      <p:sp>
        <p:nvSpPr>
          <p:cNvPr id="10" name="Shape 8"/>
          <p:cNvSpPr/>
          <p:nvPr/>
        </p:nvSpPr>
        <p:spPr>
          <a:xfrm>
            <a:off x="952500" y="2398365"/>
            <a:ext cx="3604245" cy="1030337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1" name="Shape 9"/>
          <p:cNvSpPr/>
          <p:nvPr/>
        </p:nvSpPr>
        <p:spPr>
          <a:xfrm>
            <a:off x="952500" y="3419177"/>
            <a:ext cx="3604245" cy="9525"/>
          </a:xfrm>
          <a:prstGeom prst="rect">
            <a:avLst/>
          </a:prstGeom>
          <a:solidFill>
            <a:srgbClr val="D8C8B0"/>
          </a:solidFill>
          <a:ln/>
        </p:spPr>
      </p:sp>
      <p:sp>
        <p:nvSpPr>
          <p:cNvPr id="12" name="Text 10"/>
          <p:cNvSpPr/>
          <p:nvPr/>
        </p:nvSpPr>
        <p:spPr>
          <a:xfrm>
            <a:off x="1162050" y="2531715"/>
            <a:ext cx="3293272" cy="79221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buNone/>
            </a:pPr>
            <a:r>
              <a:rPr lang="en-US" sz="1950" b="1" dirty="0">
                <a:solidFill>
                  <a:srgbClr val="214422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Couple en tête-à-tête</a:t>
            </a:r>
            <a:endParaRPr lang="en-US" sz="1950" dirty="0"/>
          </a:p>
        </p:txBody>
      </p:sp>
      <p:sp>
        <p:nvSpPr>
          <p:cNvPr id="13" name="Shape 11"/>
          <p:cNvSpPr/>
          <p:nvPr/>
        </p:nvSpPr>
        <p:spPr>
          <a:xfrm>
            <a:off x="4556745" y="2398365"/>
            <a:ext cx="4914900" cy="1030337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4" name="Shape 12"/>
          <p:cNvSpPr/>
          <p:nvPr/>
        </p:nvSpPr>
        <p:spPr>
          <a:xfrm>
            <a:off x="4556745" y="3419177"/>
            <a:ext cx="4914900" cy="9525"/>
          </a:xfrm>
          <a:prstGeom prst="rect">
            <a:avLst/>
          </a:prstGeom>
          <a:solidFill>
            <a:srgbClr val="D8C8B0"/>
          </a:solidFill>
          <a:ln/>
        </p:spPr>
      </p:sp>
      <p:sp>
        <p:nvSpPr>
          <p:cNvPr id="15" name="Text 13"/>
          <p:cNvSpPr/>
          <p:nvPr/>
        </p:nvSpPr>
        <p:spPr>
          <a:xfrm>
            <a:off x="4766295" y="2531715"/>
            <a:ext cx="4643247" cy="79221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buNone/>
            </a:pPr>
            <a:r>
              <a:rPr lang="en-US" sz="1950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Discret, présence légère</a:t>
            </a:r>
            <a:endParaRPr lang="en-US" sz="1950" dirty="0"/>
          </a:p>
        </p:txBody>
      </p:sp>
      <p:sp>
        <p:nvSpPr>
          <p:cNvPr id="16" name="Shape 14"/>
          <p:cNvSpPr/>
          <p:nvPr/>
        </p:nvSpPr>
        <p:spPr>
          <a:xfrm>
            <a:off x="9471645" y="2398365"/>
            <a:ext cx="7863855" cy="1030337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7" name="Shape 15"/>
          <p:cNvSpPr/>
          <p:nvPr/>
        </p:nvSpPr>
        <p:spPr>
          <a:xfrm>
            <a:off x="9471645" y="3419177"/>
            <a:ext cx="7863855" cy="9525"/>
          </a:xfrm>
          <a:prstGeom prst="rect">
            <a:avLst/>
          </a:prstGeom>
          <a:solidFill>
            <a:srgbClr val="D8C8B0"/>
          </a:solidFill>
          <a:ln/>
        </p:spPr>
      </p:sp>
      <p:sp>
        <p:nvSpPr>
          <p:cNvPr id="18" name="Text 16"/>
          <p:cNvSpPr/>
          <p:nvPr/>
        </p:nvSpPr>
        <p:spPr>
          <a:xfrm>
            <a:off x="9681195" y="2531715"/>
            <a:ext cx="7680671" cy="79221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buNone/>
            </a:pPr>
            <a:r>
              <a:rPr lang="en-US" sz="1575" i="1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« Je vous laisse vous installer — je reviens dans un instant. »</a:t>
            </a:r>
            <a:endParaRPr lang="en-US" sz="1575" dirty="0"/>
          </a:p>
        </p:txBody>
      </p:sp>
      <p:sp>
        <p:nvSpPr>
          <p:cNvPr id="19" name="Shape 17"/>
          <p:cNvSpPr/>
          <p:nvPr/>
        </p:nvSpPr>
        <p:spPr>
          <a:xfrm>
            <a:off x="952500" y="3428702"/>
            <a:ext cx="3604245" cy="1599084"/>
          </a:xfrm>
          <a:prstGeom prst="rect">
            <a:avLst/>
          </a:prstGeom>
          <a:solidFill>
            <a:srgbClr val="F7F0E6"/>
          </a:solidFill>
          <a:ln/>
        </p:spPr>
      </p:sp>
      <p:sp>
        <p:nvSpPr>
          <p:cNvPr id="20" name="Shape 18"/>
          <p:cNvSpPr/>
          <p:nvPr/>
        </p:nvSpPr>
        <p:spPr>
          <a:xfrm>
            <a:off x="952500" y="5018261"/>
            <a:ext cx="3604245" cy="9525"/>
          </a:xfrm>
          <a:prstGeom prst="rect">
            <a:avLst/>
          </a:prstGeom>
          <a:solidFill>
            <a:srgbClr val="D8C8B0"/>
          </a:solidFill>
          <a:ln/>
        </p:spPr>
      </p:sp>
      <p:sp>
        <p:nvSpPr>
          <p:cNvPr id="21" name="Text 19"/>
          <p:cNvSpPr/>
          <p:nvPr/>
        </p:nvSpPr>
        <p:spPr>
          <a:xfrm>
            <a:off x="1162050" y="3562052"/>
            <a:ext cx="3293272" cy="136095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buNone/>
            </a:pPr>
            <a:r>
              <a:rPr lang="en-US" sz="1950" b="1" dirty="0">
                <a:solidFill>
                  <a:srgbClr val="214422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Famille avec enfants</a:t>
            </a:r>
            <a:endParaRPr lang="en-US" sz="1950" dirty="0"/>
          </a:p>
        </p:txBody>
      </p:sp>
      <p:sp>
        <p:nvSpPr>
          <p:cNvPr id="22" name="Shape 20"/>
          <p:cNvSpPr/>
          <p:nvPr/>
        </p:nvSpPr>
        <p:spPr>
          <a:xfrm>
            <a:off x="4556745" y="3428702"/>
            <a:ext cx="4914900" cy="1599084"/>
          </a:xfrm>
          <a:prstGeom prst="rect">
            <a:avLst/>
          </a:prstGeom>
          <a:solidFill>
            <a:srgbClr val="F7F0E6"/>
          </a:solidFill>
          <a:ln/>
        </p:spPr>
      </p:sp>
      <p:sp>
        <p:nvSpPr>
          <p:cNvPr id="23" name="Shape 21"/>
          <p:cNvSpPr/>
          <p:nvPr/>
        </p:nvSpPr>
        <p:spPr>
          <a:xfrm>
            <a:off x="4556745" y="5018261"/>
            <a:ext cx="4914900" cy="9525"/>
          </a:xfrm>
          <a:prstGeom prst="rect">
            <a:avLst/>
          </a:prstGeom>
          <a:solidFill>
            <a:srgbClr val="D8C8B0"/>
          </a:solidFill>
          <a:ln/>
        </p:spPr>
      </p:sp>
      <p:sp>
        <p:nvSpPr>
          <p:cNvPr id="24" name="Text 22"/>
          <p:cNvSpPr/>
          <p:nvPr/>
        </p:nvSpPr>
        <p:spPr>
          <a:xfrm>
            <a:off x="4766295" y="3562052"/>
            <a:ext cx="4643247" cy="136095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buNone/>
            </a:pPr>
            <a:r>
              <a:rPr lang="en-US" sz="1950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Enthousiaste, chaise bébé, un mot pour les enfants</a:t>
            </a:r>
            <a:endParaRPr lang="en-US" sz="1950" dirty="0"/>
          </a:p>
        </p:txBody>
      </p:sp>
      <p:sp>
        <p:nvSpPr>
          <p:cNvPr id="25" name="Shape 23"/>
          <p:cNvSpPr/>
          <p:nvPr/>
        </p:nvSpPr>
        <p:spPr>
          <a:xfrm>
            <a:off x="9471645" y="3428702"/>
            <a:ext cx="7863855" cy="1599084"/>
          </a:xfrm>
          <a:prstGeom prst="rect">
            <a:avLst/>
          </a:prstGeom>
          <a:solidFill>
            <a:srgbClr val="F7F0E6"/>
          </a:solidFill>
          <a:ln/>
        </p:spPr>
      </p:sp>
      <p:sp>
        <p:nvSpPr>
          <p:cNvPr id="26" name="Shape 24"/>
          <p:cNvSpPr/>
          <p:nvPr/>
        </p:nvSpPr>
        <p:spPr>
          <a:xfrm>
            <a:off x="9471645" y="5018261"/>
            <a:ext cx="7863855" cy="9525"/>
          </a:xfrm>
          <a:prstGeom prst="rect">
            <a:avLst/>
          </a:prstGeom>
          <a:solidFill>
            <a:srgbClr val="D8C8B0"/>
          </a:solidFill>
          <a:ln/>
        </p:spPr>
      </p:sp>
      <p:sp>
        <p:nvSpPr>
          <p:cNvPr id="27" name="Text 25"/>
          <p:cNvSpPr/>
          <p:nvPr/>
        </p:nvSpPr>
        <p:spPr>
          <a:xfrm>
            <a:off x="9681195" y="3562052"/>
            <a:ext cx="7680671" cy="136095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buNone/>
            </a:pPr>
            <a:r>
              <a:rPr lang="en-US" sz="1575" i="1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« Bienvenue ! J'amène une chaise pour les petits tout de suite. »</a:t>
            </a:r>
            <a:endParaRPr lang="en-US" sz="1575" dirty="0"/>
          </a:p>
        </p:txBody>
      </p:sp>
      <p:sp>
        <p:nvSpPr>
          <p:cNvPr id="28" name="Shape 26"/>
          <p:cNvSpPr/>
          <p:nvPr/>
        </p:nvSpPr>
        <p:spPr>
          <a:xfrm>
            <a:off x="952500" y="5027786"/>
            <a:ext cx="3604245" cy="1038597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29" name="Shape 27"/>
          <p:cNvSpPr/>
          <p:nvPr/>
        </p:nvSpPr>
        <p:spPr>
          <a:xfrm>
            <a:off x="952500" y="6056858"/>
            <a:ext cx="3604245" cy="9525"/>
          </a:xfrm>
          <a:prstGeom prst="rect">
            <a:avLst/>
          </a:prstGeom>
          <a:solidFill>
            <a:srgbClr val="D8C8B0"/>
          </a:solidFill>
          <a:ln/>
        </p:spPr>
      </p:sp>
      <p:sp>
        <p:nvSpPr>
          <p:cNvPr id="30" name="Text 28"/>
          <p:cNvSpPr/>
          <p:nvPr/>
        </p:nvSpPr>
        <p:spPr>
          <a:xfrm>
            <a:off x="1162050" y="5161136"/>
            <a:ext cx="3293272" cy="80047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buNone/>
            </a:pPr>
            <a:r>
              <a:rPr lang="en-US" sz="1950" b="1" dirty="0">
                <a:solidFill>
                  <a:srgbClr val="214422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Touristes</a:t>
            </a:r>
            <a:endParaRPr lang="en-US" sz="1950" dirty="0"/>
          </a:p>
        </p:txBody>
      </p:sp>
      <p:sp>
        <p:nvSpPr>
          <p:cNvPr id="31" name="Shape 29"/>
          <p:cNvSpPr/>
          <p:nvPr/>
        </p:nvSpPr>
        <p:spPr>
          <a:xfrm>
            <a:off x="4556745" y="5027786"/>
            <a:ext cx="4914900" cy="1038597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2" name="Shape 30"/>
          <p:cNvSpPr/>
          <p:nvPr/>
        </p:nvSpPr>
        <p:spPr>
          <a:xfrm>
            <a:off x="4556745" y="6056858"/>
            <a:ext cx="4914900" cy="9525"/>
          </a:xfrm>
          <a:prstGeom prst="rect">
            <a:avLst/>
          </a:prstGeom>
          <a:solidFill>
            <a:srgbClr val="D8C8B0"/>
          </a:solidFill>
          <a:ln/>
        </p:spPr>
      </p:sp>
      <p:sp>
        <p:nvSpPr>
          <p:cNvPr id="33" name="Text 31"/>
          <p:cNvSpPr/>
          <p:nvPr/>
        </p:nvSpPr>
        <p:spPr>
          <a:xfrm>
            <a:off x="4766295" y="5161136"/>
            <a:ext cx="4643247" cy="80047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buNone/>
            </a:pPr>
            <a:r>
              <a:rPr lang="en-US" sz="1950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Pédagogique, raconter le terroir</a:t>
            </a:r>
            <a:endParaRPr lang="en-US" sz="1950" dirty="0"/>
          </a:p>
        </p:txBody>
      </p:sp>
      <p:sp>
        <p:nvSpPr>
          <p:cNvPr id="34" name="Shape 32"/>
          <p:cNvSpPr/>
          <p:nvPr/>
        </p:nvSpPr>
        <p:spPr>
          <a:xfrm>
            <a:off x="9471645" y="5027786"/>
            <a:ext cx="7863855" cy="1038597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5" name="Shape 33"/>
          <p:cNvSpPr/>
          <p:nvPr/>
        </p:nvSpPr>
        <p:spPr>
          <a:xfrm>
            <a:off x="9471645" y="6056858"/>
            <a:ext cx="7863855" cy="9525"/>
          </a:xfrm>
          <a:prstGeom prst="rect">
            <a:avLst/>
          </a:prstGeom>
          <a:solidFill>
            <a:srgbClr val="D8C8B0"/>
          </a:solidFill>
          <a:ln/>
        </p:spPr>
      </p:sp>
      <p:sp>
        <p:nvSpPr>
          <p:cNvPr id="36" name="Text 34"/>
          <p:cNvSpPr/>
          <p:nvPr/>
        </p:nvSpPr>
        <p:spPr>
          <a:xfrm>
            <a:off x="9681195" y="5161136"/>
            <a:ext cx="7680671" cy="80047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buNone/>
            </a:pPr>
            <a:r>
              <a:rPr lang="en-US" sz="1575" i="1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« Vous êtes en Aveyron — on a de belles choses à vous faire découvrir. »</a:t>
            </a:r>
            <a:endParaRPr lang="en-US" sz="1575" dirty="0"/>
          </a:p>
        </p:txBody>
      </p:sp>
      <p:sp>
        <p:nvSpPr>
          <p:cNvPr id="37" name="Shape 35"/>
          <p:cNvSpPr/>
          <p:nvPr/>
        </p:nvSpPr>
        <p:spPr>
          <a:xfrm>
            <a:off x="952500" y="6066383"/>
            <a:ext cx="3604245" cy="1599084"/>
          </a:xfrm>
          <a:prstGeom prst="rect">
            <a:avLst/>
          </a:prstGeom>
          <a:solidFill>
            <a:srgbClr val="F7F0E6"/>
          </a:solidFill>
          <a:ln/>
        </p:spPr>
      </p:sp>
      <p:sp>
        <p:nvSpPr>
          <p:cNvPr id="38" name="Shape 36"/>
          <p:cNvSpPr/>
          <p:nvPr/>
        </p:nvSpPr>
        <p:spPr>
          <a:xfrm>
            <a:off x="952500" y="7655942"/>
            <a:ext cx="3604245" cy="9525"/>
          </a:xfrm>
          <a:prstGeom prst="rect">
            <a:avLst/>
          </a:prstGeom>
          <a:solidFill>
            <a:srgbClr val="D8C8B0"/>
          </a:solidFill>
          <a:ln/>
        </p:spPr>
      </p:sp>
      <p:sp>
        <p:nvSpPr>
          <p:cNvPr id="39" name="Text 37"/>
          <p:cNvSpPr/>
          <p:nvPr/>
        </p:nvSpPr>
        <p:spPr>
          <a:xfrm>
            <a:off x="1162050" y="6199733"/>
            <a:ext cx="3293272" cy="136095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buNone/>
            </a:pPr>
            <a:r>
              <a:rPr lang="en-US" sz="1950" b="1" dirty="0">
                <a:solidFill>
                  <a:srgbClr val="214422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Client pressé</a:t>
            </a:r>
            <a:endParaRPr lang="en-US" sz="1950" dirty="0"/>
          </a:p>
        </p:txBody>
      </p:sp>
      <p:sp>
        <p:nvSpPr>
          <p:cNvPr id="40" name="Shape 38"/>
          <p:cNvSpPr/>
          <p:nvPr/>
        </p:nvSpPr>
        <p:spPr>
          <a:xfrm>
            <a:off x="4556745" y="6066383"/>
            <a:ext cx="4914900" cy="1599084"/>
          </a:xfrm>
          <a:prstGeom prst="rect">
            <a:avLst/>
          </a:prstGeom>
          <a:solidFill>
            <a:srgbClr val="F7F0E6"/>
          </a:solidFill>
          <a:ln/>
        </p:spPr>
      </p:sp>
      <p:sp>
        <p:nvSpPr>
          <p:cNvPr id="41" name="Shape 39"/>
          <p:cNvSpPr/>
          <p:nvPr/>
        </p:nvSpPr>
        <p:spPr>
          <a:xfrm>
            <a:off x="4556745" y="7655942"/>
            <a:ext cx="4914900" cy="9525"/>
          </a:xfrm>
          <a:prstGeom prst="rect">
            <a:avLst/>
          </a:prstGeom>
          <a:solidFill>
            <a:srgbClr val="D8C8B0"/>
          </a:solidFill>
          <a:ln/>
        </p:spPr>
      </p:sp>
      <p:sp>
        <p:nvSpPr>
          <p:cNvPr id="42" name="Text 40"/>
          <p:cNvSpPr/>
          <p:nvPr/>
        </p:nvSpPr>
        <p:spPr>
          <a:xfrm>
            <a:off x="4766295" y="6199733"/>
            <a:ext cx="4643247" cy="136095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buNone/>
            </a:pPr>
            <a:r>
              <a:rPr lang="en-US" sz="1950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Direct, efficace, suggérer la formule express</a:t>
            </a:r>
            <a:endParaRPr lang="en-US" sz="1950" dirty="0"/>
          </a:p>
        </p:txBody>
      </p:sp>
      <p:sp>
        <p:nvSpPr>
          <p:cNvPr id="43" name="Shape 41"/>
          <p:cNvSpPr/>
          <p:nvPr/>
        </p:nvSpPr>
        <p:spPr>
          <a:xfrm>
            <a:off x="9471645" y="6066383"/>
            <a:ext cx="7863855" cy="1599084"/>
          </a:xfrm>
          <a:prstGeom prst="rect">
            <a:avLst/>
          </a:prstGeom>
          <a:solidFill>
            <a:srgbClr val="F7F0E6"/>
          </a:solidFill>
          <a:ln/>
        </p:spPr>
      </p:sp>
      <p:sp>
        <p:nvSpPr>
          <p:cNvPr id="44" name="Shape 42"/>
          <p:cNvSpPr/>
          <p:nvPr/>
        </p:nvSpPr>
        <p:spPr>
          <a:xfrm>
            <a:off x="9471645" y="7655942"/>
            <a:ext cx="7863855" cy="9525"/>
          </a:xfrm>
          <a:prstGeom prst="rect">
            <a:avLst/>
          </a:prstGeom>
          <a:solidFill>
            <a:srgbClr val="D8C8B0"/>
          </a:solidFill>
          <a:ln/>
        </p:spPr>
      </p:sp>
      <p:sp>
        <p:nvSpPr>
          <p:cNvPr id="45" name="Text 43"/>
          <p:cNvSpPr/>
          <p:nvPr/>
        </p:nvSpPr>
        <p:spPr>
          <a:xfrm>
            <a:off x="9681195" y="6199733"/>
            <a:ext cx="7680671" cy="136095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buNone/>
            </a:pPr>
            <a:r>
              <a:rPr lang="en-US" sz="1575" i="1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« Vous avez une contrainte de temps ? Je vous oriente pour aller à l'essentiel. »</a:t>
            </a:r>
            <a:endParaRPr lang="en-US" sz="1575" dirty="0"/>
          </a:p>
        </p:txBody>
      </p:sp>
      <p:sp>
        <p:nvSpPr>
          <p:cNvPr id="46" name="Shape 44"/>
          <p:cNvSpPr/>
          <p:nvPr/>
        </p:nvSpPr>
        <p:spPr>
          <a:xfrm>
            <a:off x="952500" y="7665467"/>
            <a:ext cx="3604245" cy="1038597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47" name="Shape 45"/>
          <p:cNvSpPr/>
          <p:nvPr/>
        </p:nvSpPr>
        <p:spPr>
          <a:xfrm>
            <a:off x="952500" y="8694539"/>
            <a:ext cx="3604245" cy="9525"/>
          </a:xfrm>
          <a:prstGeom prst="rect">
            <a:avLst/>
          </a:prstGeom>
          <a:solidFill>
            <a:srgbClr val="D8C8B0"/>
          </a:solidFill>
          <a:ln/>
        </p:spPr>
      </p:sp>
      <p:sp>
        <p:nvSpPr>
          <p:cNvPr id="48" name="Text 46"/>
          <p:cNvSpPr/>
          <p:nvPr/>
        </p:nvSpPr>
        <p:spPr>
          <a:xfrm>
            <a:off x="1162050" y="7798817"/>
            <a:ext cx="3293272" cy="80047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buNone/>
            </a:pPr>
            <a:r>
              <a:rPr lang="en-US" sz="1950" b="1" dirty="0">
                <a:solidFill>
                  <a:srgbClr val="214422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Client régulier</a:t>
            </a:r>
            <a:endParaRPr lang="en-US" sz="1950" dirty="0"/>
          </a:p>
        </p:txBody>
      </p:sp>
      <p:sp>
        <p:nvSpPr>
          <p:cNvPr id="49" name="Shape 47"/>
          <p:cNvSpPr/>
          <p:nvPr/>
        </p:nvSpPr>
        <p:spPr>
          <a:xfrm>
            <a:off x="4556745" y="7665467"/>
            <a:ext cx="4914900" cy="1038597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50" name="Shape 48"/>
          <p:cNvSpPr/>
          <p:nvPr/>
        </p:nvSpPr>
        <p:spPr>
          <a:xfrm>
            <a:off x="4556745" y="8694539"/>
            <a:ext cx="4914900" cy="9525"/>
          </a:xfrm>
          <a:prstGeom prst="rect">
            <a:avLst/>
          </a:prstGeom>
          <a:solidFill>
            <a:srgbClr val="D8C8B0"/>
          </a:solidFill>
          <a:ln/>
        </p:spPr>
      </p:sp>
      <p:sp>
        <p:nvSpPr>
          <p:cNvPr id="51" name="Text 49"/>
          <p:cNvSpPr/>
          <p:nvPr/>
        </p:nvSpPr>
        <p:spPr>
          <a:xfrm>
            <a:off x="4766295" y="7798817"/>
            <a:ext cx="4643247" cy="80047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buNone/>
            </a:pPr>
            <a:r>
              <a:rPr lang="en-US" sz="1950" dirty="0">
                <a:solidFill>
                  <a:srgbClr val="22160D"/>
                </a:solidFill>
                <a:highlight>
                  <a:srgbClr val="FFFFFF"/>
                </a:highlight>
                <a:latin typeface="Majorant" pitchFamily="34" charset="0"/>
                <a:ea typeface="Majorant" pitchFamily="34" charset="-122"/>
                <a:cs typeface="Majorant" pitchFamily="34" charset="-120"/>
              </a:rPr>
              <a:t>Appel par le prénom, </a:t>
            </a:r>
            <a:pPr algn="l" indent="0" marL="0">
              <a:buNone/>
            </a:pPr>
            <a:r>
              <a:rPr lang="en-US" sz="1950" i="1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"l'habituelle ?"</a:t>
            </a:r>
            <a:endParaRPr lang="en-US" sz="1950" dirty="0"/>
          </a:p>
        </p:txBody>
      </p:sp>
      <p:sp>
        <p:nvSpPr>
          <p:cNvPr id="52" name="Shape 50"/>
          <p:cNvSpPr/>
          <p:nvPr/>
        </p:nvSpPr>
        <p:spPr>
          <a:xfrm>
            <a:off x="9471645" y="7665467"/>
            <a:ext cx="7863855" cy="1038597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53" name="Shape 51"/>
          <p:cNvSpPr/>
          <p:nvPr/>
        </p:nvSpPr>
        <p:spPr>
          <a:xfrm>
            <a:off x="9471645" y="8694539"/>
            <a:ext cx="7863855" cy="9525"/>
          </a:xfrm>
          <a:prstGeom prst="rect">
            <a:avLst/>
          </a:prstGeom>
          <a:solidFill>
            <a:srgbClr val="D8C8B0"/>
          </a:solidFill>
          <a:ln/>
        </p:spPr>
      </p:sp>
      <p:sp>
        <p:nvSpPr>
          <p:cNvPr id="54" name="Text 52"/>
          <p:cNvSpPr/>
          <p:nvPr/>
        </p:nvSpPr>
        <p:spPr>
          <a:xfrm>
            <a:off x="9681195" y="7798817"/>
            <a:ext cx="7680671" cy="80047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buNone/>
            </a:pPr>
            <a:r>
              <a:rPr lang="en-US" sz="1575" i="1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« Bonjour [Prénom] — votre table habituelle ? »</a:t>
            </a:r>
            <a:endParaRPr lang="en-US" sz="1575" dirty="0"/>
          </a:p>
        </p:txBody>
      </p:sp>
      <p:sp>
        <p:nvSpPr>
          <p:cNvPr id="55" name="Shape 53"/>
          <p:cNvSpPr/>
          <p:nvPr/>
        </p:nvSpPr>
        <p:spPr>
          <a:xfrm>
            <a:off x="952500" y="8704064"/>
            <a:ext cx="3604245" cy="1030486"/>
          </a:xfrm>
          <a:prstGeom prst="rect">
            <a:avLst/>
          </a:prstGeom>
          <a:solidFill>
            <a:srgbClr val="F7F0E6"/>
          </a:solidFill>
          <a:ln/>
        </p:spPr>
      </p:sp>
      <p:sp>
        <p:nvSpPr>
          <p:cNvPr id="56" name="Text 54"/>
          <p:cNvSpPr/>
          <p:nvPr/>
        </p:nvSpPr>
        <p:spPr>
          <a:xfrm>
            <a:off x="1162050" y="8837414"/>
            <a:ext cx="3293272" cy="80188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buNone/>
            </a:pPr>
            <a:r>
              <a:rPr lang="en-US" sz="1950" b="1" dirty="0">
                <a:solidFill>
                  <a:srgbClr val="214422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Groupe d'entreprise</a:t>
            </a:r>
            <a:endParaRPr lang="en-US" sz="1950" dirty="0"/>
          </a:p>
        </p:txBody>
      </p:sp>
      <p:sp>
        <p:nvSpPr>
          <p:cNvPr id="57" name="Shape 55"/>
          <p:cNvSpPr/>
          <p:nvPr/>
        </p:nvSpPr>
        <p:spPr>
          <a:xfrm>
            <a:off x="4556745" y="8704064"/>
            <a:ext cx="4914900" cy="1030486"/>
          </a:xfrm>
          <a:prstGeom prst="rect">
            <a:avLst/>
          </a:prstGeom>
          <a:solidFill>
            <a:srgbClr val="F7F0E6"/>
          </a:solidFill>
          <a:ln/>
        </p:spPr>
      </p:sp>
      <p:sp>
        <p:nvSpPr>
          <p:cNvPr id="58" name="Text 56"/>
          <p:cNvSpPr/>
          <p:nvPr/>
        </p:nvSpPr>
        <p:spPr>
          <a:xfrm>
            <a:off x="4766295" y="8837414"/>
            <a:ext cx="4643247" cy="80188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buNone/>
            </a:pPr>
            <a:r>
              <a:rPr lang="en-US" sz="1950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Professionnel, timing carré</a:t>
            </a:r>
            <a:endParaRPr lang="en-US" sz="1950" dirty="0"/>
          </a:p>
        </p:txBody>
      </p:sp>
      <p:sp>
        <p:nvSpPr>
          <p:cNvPr id="59" name="Shape 57"/>
          <p:cNvSpPr/>
          <p:nvPr/>
        </p:nvSpPr>
        <p:spPr>
          <a:xfrm>
            <a:off x="9471645" y="8704064"/>
            <a:ext cx="7863855" cy="1030486"/>
          </a:xfrm>
          <a:prstGeom prst="rect">
            <a:avLst/>
          </a:prstGeom>
          <a:solidFill>
            <a:srgbClr val="F7F0E6"/>
          </a:solidFill>
          <a:ln/>
        </p:spPr>
      </p:sp>
      <p:sp>
        <p:nvSpPr>
          <p:cNvPr id="60" name="Text 58"/>
          <p:cNvSpPr/>
          <p:nvPr/>
        </p:nvSpPr>
        <p:spPr>
          <a:xfrm>
            <a:off x="9681195" y="8837414"/>
            <a:ext cx="7680671" cy="80188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buNone/>
            </a:pPr>
            <a:r>
              <a:rPr lang="en-US" sz="1575" i="1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« Bonjour, je m'occupe de votre groupe — quel est votre timing aujourd'hui ? »</a:t>
            </a:r>
            <a:endParaRPr lang="en-US" sz="1575" dirty="0"/>
          </a:p>
        </p:txBody>
      </p:sp>
      <p:sp>
        <p:nvSpPr>
          <p:cNvPr id="61" name="Shape 59"/>
          <p:cNvSpPr/>
          <p:nvPr/>
        </p:nvSpPr>
        <p:spPr>
          <a:xfrm>
            <a:off x="533400" y="9846469"/>
            <a:ext cx="190500" cy="9525"/>
          </a:xfrm>
          <a:prstGeom prst="rect">
            <a:avLst/>
          </a:prstGeom>
          <a:solidFill>
            <a:srgbClr val="C8B79C"/>
          </a:solidFill>
          <a:ln/>
        </p:spPr>
      </p:sp>
      <p:sp>
        <p:nvSpPr>
          <p:cNvPr id="62" name="Text 60"/>
          <p:cNvSpPr/>
          <p:nvPr/>
        </p:nvSpPr>
        <p:spPr>
          <a:xfrm>
            <a:off x="809625" y="9739313"/>
            <a:ext cx="377130" cy="26193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350" b="1" spc="216" kern="0" dirty="0">
                <a:solidFill>
                  <a:srgbClr val="A1855F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JG</a:t>
            </a:r>
            <a:endParaRPr lang="en-US" sz="135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7F0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52500" y="495300"/>
            <a:ext cx="2946276" cy="390525"/>
          </a:xfrm>
          <a:prstGeom prst="roundRect">
            <a:avLst>
              <a:gd name="adj" fmla="val 9756"/>
            </a:avLst>
          </a:prstGeom>
          <a:solidFill>
            <a:srgbClr val="C05434"/>
          </a:solidFill>
          <a:ln/>
        </p:spPr>
      </p:sp>
      <p:sp>
        <p:nvSpPr>
          <p:cNvPr id="3" name="Text 1"/>
          <p:cNvSpPr/>
          <p:nvPr/>
        </p:nvSpPr>
        <p:spPr>
          <a:xfrm>
            <a:off x="1104900" y="542925"/>
            <a:ext cx="2905624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spc="216" kern="0" dirty="0">
                <a:solidFill>
                  <a:srgbClr val="FFFFFF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MISE EN SITUATION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4051176" y="542925"/>
            <a:ext cx="2832199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spc="252" kern="0" dirty="0">
                <a:solidFill>
                  <a:srgbClr val="C05434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PARTIE II · BLOC B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952500" y="981075"/>
            <a:ext cx="18021300" cy="60387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4050" b="1" spc="-40" kern="0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Accueil · 3 profils</a:t>
            </a:r>
            <a:endParaRPr lang="en-US" sz="4050" dirty="0"/>
          </a:p>
        </p:txBody>
      </p:sp>
      <p:sp>
        <p:nvSpPr>
          <p:cNvPr id="6" name="Text 4"/>
          <p:cNvSpPr/>
          <p:nvPr/>
        </p:nvSpPr>
        <p:spPr>
          <a:xfrm>
            <a:off x="952500" y="1775445"/>
            <a:ext cx="18021300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543B28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Format : 5–7 min · Un volontaire joue le serveur, l'animateur joue 3 profils dans l'ordre</a:t>
            </a:r>
            <a:endParaRPr lang="en-US" sz="1800" dirty="0"/>
          </a:p>
        </p:txBody>
      </p:sp>
      <p:sp>
        <p:nvSpPr>
          <p:cNvPr id="7" name="Shape 5"/>
          <p:cNvSpPr/>
          <p:nvPr/>
        </p:nvSpPr>
        <p:spPr>
          <a:xfrm>
            <a:off x="952500" y="4573935"/>
            <a:ext cx="8598471" cy="19050"/>
          </a:xfrm>
          <a:prstGeom prst="rect">
            <a:avLst/>
          </a:prstGeom>
          <a:solidFill>
            <a:srgbClr val="214422"/>
          </a:solidFill>
          <a:ln/>
        </p:spPr>
      </p:sp>
      <p:sp>
        <p:nvSpPr>
          <p:cNvPr id="8" name="Text 6"/>
          <p:cNvSpPr/>
          <p:nvPr/>
        </p:nvSpPr>
        <p:spPr>
          <a:xfrm>
            <a:off x="952500" y="4745385"/>
            <a:ext cx="419100" cy="3580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2100" b="1" dirty="0">
                <a:solidFill>
                  <a:srgbClr val="214422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①</a:t>
            </a:r>
            <a:endParaRPr lang="en-US" sz="2100" dirty="0"/>
          </a:p>
        </p:txBody>
      </p:sp>
      <p:sp>
        <p:nvSpPr>
          <p:cNvPr id="9" name="Text 7"/>
          <p:cNvSpPr/>
          <p:nvPr/>
        </p:nvSpPr>
        <p:spPr>
          <a:xfrm>
            <a:off x="1485900" y="4745385"/>
            <a:ext cx="3678748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950" b="1" dirty="0">
                <a:solidFill>
                  <a:srgbClr val="214422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Couple (tête-à-tête, discret)</a:t>
            </a:r>
            <a:endParaRPr lang="en-US" sz="1950" dirty="0"/>
          </a:p>
        </p:txBody>
      </p:sp>
      <p:sp>
        <p:nvSpPr>
          <p:cNvPr id="10" name="Text 8"/>
          <p:cNvSpPr/>
          <p:nvPr/>
        </p:nvSpPr>
        <p:spPr>
          <a:xfrm>
            <a:off x="1485900" y="5107335"/>
            <a:ext cx="3678748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dirty="0">
                <a:solidFill>
                  <a:srgbClr val="543B28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Teste le sens de l'observation</a:t>
            </a:r>
            <a:endParaRPr lang="en-US" sz="1800" dirty="0"/>
          </a:p>
        </p:txBody>
      </p:sp>
      <p:sp>
        <p:nvSpPr>
          <p:cNvPr id="11" name="Shape 9"/>
          <p:cNvSpPr/>
          <p:nvPr/>
        </p:nvSpPr>
        <p:spPr>
          <a:xfrm>
            <a:off x="952500" y="5555010"/>
            <a:ext cx="8598471" cy="9525"/>
          </a:xfrm>
          <a:prstGeom prst="rect">
            <a:avLst/>
          </a:prstGeom>
          <a:solidFill>
            <a:srgbClr val="D8C8B0"/>
          </a:solidFill>
          <a:ln/>
        </p:spPr>
      </p:sp>
      <p:sp>
        <p:nvSpPr>
          <p:cNvPr id="12" name="Text 10"/>
          <p:cNvSpPr/>
          <p:nvPr/>
        </p:nvSpPr>
        <p:spPr>
          <a:xfrm>
            <a:off x="952500" y="5716935"/>
            <a:ext cx="419100" cy="3580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2100" b="1" dirty="0">
                <a:solidFill>
                  <a:srgbClr val="3D6568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②</a:t>
            </a:r>
            <a:endParaRPr lang="en-US" sz="2100" dirty="0"/>
          </a:p>
        </p:txBody>
      </p:sp>
      <p:sp>
        <p:nvSpPr>
          <p:cNvPr id="13" name="Text 11"/>
          <p:cNvSpPr/>
          <p:nvPr/>
        </p:nvSpPr>
        <p:spPr>
          <a:xfrm>
            <a:off x="1485900" y="5716935"/>
            <a:ext cx="4383278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950" b="1" dirty="0">
                <a:solidFill>
                  <a:srgbClr val="3D6568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Famille avec enfants</a:t>
            </a:r>
            <a:endParaRPr lang="en-US" sz="1950" dirty="0"/>
          </a:p>
        </p:txBody>
      </p:sp>
      <p:sp>
        <p:nvSpPr>
          <p:cNvPr id="14" name="Text 12"/>
          <p:cNvSpPr/>
          <p:nvPr/>
        </p:nvSpPr>
        <p:spPr>
          <a:xfrm>
            <a:off x="1485900" y="6078885"/>
            <a:ext cx="4383278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dirty="0">
                <a:solidFill>
                  <a:srgbClr val="543B28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Teste l'enthousiasme et l'anticipation</a:t>
            </a:r>
            <a:endParaRPr lang="en-US" sz="1800" dirty="0"/>
          </a:p>
        </p:txBody>
      </p:sp>
      <p:sp>
        <p:nvSpPr>
          <p:cNvPr id="15" name="Shape 13"/>
          <p:cNvSpPr/>
          <p:nvPr/>
        </p:nvSpPr>
        <p:spPr>
          <a:xfrm>
            <a:off x="952500" y="7498110"/>
            <a:ext cx="8598471" cy="19050"/>
          </a:xfrm>
          <a:prstGeom prst="rect">
            <a:avLst/>
          </a:prstGeom>
          <a:solidFill>
            <a:srgbClr val="214422"/>
          </a:solidFill>
          <a:ln/>
        </p:spPr>
      </p:sp>
      <p:sp>
        <p:nvSpPr>
          <p:cNvPr id="16" name="Shape 14"/>
          <p:cNvSpPr/>
          <p:nvPr/>
        </p:nvSpPr>
        <p:spPr>
          <a:xfrm>
            <a:off x="952500" y="6526560"/>
            <a:ext cx="8598471" cy="9525"/>
          </a:xfrm>
          <a:prstGeom prst="rect">
            <a:avLst/>
          </a:prstGeom>
          <a:solidFill>
            <a:srgbClr val="D8C8B0"/>
          </a:solidFill>
          <a:ln/>
        </p:spPr>
      </p:sp>
      <p:sp>
        <p:nvSpPr>
          <p:cNvPr id="17" name="Text 15"/>
          <p:cNvSpPr/>
          <p:nvPr/>
        </p:nvSpPr>
        <p:spPr>
          <a:xfrm>
            <a:off x="952500" y="6688485"/>
            <a:ext cx="419100" cy="3580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2100" b="1" dirty="0">
                <a:solidFill>
                  <a:srgbClr val="C05434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③</a:t>
            </a:r>
            <a:endParaRPr lang="en-US" sz="2100" dirty="0"/>
          </a:p>
        </p:txBody>
      </p:sp>
      <p:sp>
        <p:nvSpPr>
          <p:cNvPr id="18" name="Text 16"/>
          <p:cNvSpPr/>
          <p:nvPr/>
        </p:nvSpPr>
        <p:spPr>
          <a:xfrm>
            <a:off x="1485900" y="6688485"/>
            <a:ext cx="3669826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950" b="1" dirty="0">
                <a:solidFill>
                  <a:srgbClr val="C05434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Client pressé</a:t>
            </a:r>
            <a:endParaRPr lang="en-US" sz="1950" dirty="0"/>
          </a:p>
        </p:txBody>
      </p:sp>
      <p:sp>
        <p:nvSpPr>
          <p:cNvPr id="19" name="Text 17"/>
          <p:cNvSpPr/>
          <p:nvPr/>
        </p:nvSpPr>
        <p:spPr>
          <a:xfrm>
            <a:off x="1485900" y="7050435"/>
            <a:ext cx="3669826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dirty="0">
                <a:solidFill>
                  <a:srgbClr val="543B28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Teste la chaleur sous efficacité</a:t>
            </a:r>
            <a:endParaRPr lang="en-US" sz="1800" dirty="0"/>
          </a:p>
        </p:txBody>
      </p:sp>
      <p:sp>
        <p:nvSpPr>
          <p:cNvPr id="20" name="Shape 18"/>
          <p:cNvSpPr/>
          <p:nvPr/>
        </p:nvSpPr>
        <p:spPr>
          <a:xfrm>
            <a:off x="9817671" y="4573935"/>
            <a:ext cx="9525" cy="2943225"/>
          </a:xfrm>
          <a:prstGeom prst="rect">
            <a:avLst/>
          </a:prstGeom>
          <a:solidFill>
            <a:srgbClr val="D8C8B0"/>
          </a:solidFill>
          <a:ln/>
        </p:spPr>
      </p:sp>
      <p:sp>
        <p:nvSpPr>
          <p:cNvPr id="21" name="Text 19"/>
          <p:cNvSpPr/>
          <p:nvPr/>
        </p:nvSpPr>
        <p:spPr>
          <a:xfrm>
            <a:off x="10170096" y="4756845"/>
            <a:ext cx="7881945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spc="144" kern="0" dirty="0">
                <a:solidFill>
                  <a:srgbClr val="214422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GRILLE D'OBSERVATION</a:t>
            </a:r>
            <a:endParaRPr lang="en-US" sz="1800" dirty="0"/>
          </a:p>
        </p:txBody>
      </p:sp>
      <p:sp>
        <p:nvSpPr>
          <p:cNvPr id="22" name="Text 20"/>
          <p:cNvSpPr/>
          <p:nvPr/>
        </p:nvSpPr>
        <p:spPr>
          <a:xfrm>
            <a:off x="10170096" y="5233095"/>
            <a:ext cx="7881945" cy="34669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5000"/>
              </a:lnSpc>
              <a:buNone/>
            </a:pPr>
            <a:r>
              <a:rPr lang="en-US" sz="1800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☐ Contact visuel + sourire dans les 5 premières secondes ?</a:t>
            </a:r>
            <a:endParaRPr lang="en-US" sz="1800" dirty="0"/>
          </a:p>
        </p:txBody>
      </p:sp>
      <p:sp>
        <p:nvSpPr>
          <p:cNvPr id="23" name="Text 21"/>
          <p:cNvSpPr/>
          <p:nvPr/>
        </p:nvSpPr>
        <p:spPr>
          <a:xfrm>
            <a:off x="10170096" y="5665515"/>
            <a:ext cx="7881945" cy="34669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5000"/>
              </a:lnSpc>
              <a:buNone/>
            </a:pPr>
            <a:r>
              <a:rPr lang="en-US" sz="1800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☐ Question ouverte posée (pas juste "table pour combien ?") ?</a:t>
            </a:r>
            <a:endParaRPr lang="en-US" sz="1800" dirty="0"/>
          </a:p>
        </p:txBody>
      </p:sp>
      <p:sp>
        <p:nvSpPr>
          <p:cNvPr id="24" name="Text 22"/>
          <p:cNvSpPr/>
          <p:nvPr/>
        </p:nvSpPr>
        <p:spPr>
          <a:xfrm>
            <a:off x="10170096" y="6097935"/>
            <a:ext cx="7881945" cy="34669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5000"/>
              </a:lnSpc>
              <a:buNone/>
            </a:pPr>
            <a:r>
              <a:rPr lang="en-US" sz="1800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☐ Adaptation visible de la posture selon le profil ?</a:t>
            </a:r>
            <a:endParaRPr lang="en-US" sz="1800" dirty="0"/>
          </a:p>
        </p:txBody>
      </p:sp>
      <p:sp>
        <p:nvSpPr>
          <p:cNvPr id="25" name="Text 23"/>
          <p:cNvSpPr/>
          <p:nvPr/>
        </p:nvSpPr>
        <p:spPr>
          <a:xfrm>
            <a:off x="10170096" y="6530355"/>
            <a:ext cx="7881945" cy="34669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5000"/>
              </a:lnSpc>
              <a:buNone/>
            </a:pPr>
            <a:r>
              <a:rPr lang="en-US" sz="1800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☐ Une proposition spontanée sans que le client la demande ?</a:t>
            </a:r>
            <a:endParaRPr lang="en-US" sz="1800" dirty="0"/>
          </a:p>
        </p:txBody>
      </p:sp>
      <p:sp>
        <p:nvSpPr>
          <p:cNvPr id="26" name="Text 24"/>
          <p:cNvSpPr/>
          <p:nvPr/>
        </p:nvSpPr>
        <p:spPr>
          <a:xfrm>
            <a:off x="10170096" y="7038975"/>
            <a:ext cx="7881945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14422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→ Valoriser ce qui a bien fonctionné avant de corriger.</a:t>
            </a:r>
            <a:endParaRPr lang="en-US" sz="1800" dirty="0"/>
          </a:p>
        </p:txBody>
      </p:sp>
      <p:sp>
        <p:nvSpPr>
          <p:cNvPr id="27" name="Shape 25"/>
          <p:cNvSpPr/>
          <p:nvPr/>
        </p:nvSpPr>
        <p:spPr>
          <a:xfrm>
            <a:off x="533400" y="9846469"/>
            <a:ext cx="190500" cy="9525"/>
          </a:xfrm>
          <a:prstGeom prst="rect">
            <a:avLst/>
          </a:prstGeom>
          <a:solidFill>
            <a:srgbClr val="C8B79C"/>
          </a:solidFill>
          <a:ln/>
        </p:spPr>
      </p:sp>
      <p:sp>
        <p:nvSpPr>
          <p:cNvPr id="28" name="Text 26"/>
          <p:cNvSpPr/>
          <p:nvPr/>
        </p:nvSpPr>
        <p:spPr>
          <a:xfrm>
            <a:off x="809625" y="9739313"/>
            <a:ext cx="922139" cy="26193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350" b="1" spc="216" kern="0" dirty="0">
                <a:solidFill>
                  <a:srgbClr val="A1855F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AB + JG</a:t>
            </a:r>
            <a:endParaRPr lang="en-US" sz="135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7F0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52500" y="533400"/>
            <a:ext cx="18021300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spc="252" kern="0" dirty="0">
                <a:solidFill>
                  <a:srgbClr val="C05434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PARTIE II · BLOC C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952500" y="923925"/>
            <a:ext cx="18021300" cy="6247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4200" b="1" spc="-42" kern="0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Le flux de service · De la commande à l'assiette</a:t>
            </a:r>
            <a:endParaRPr lang="en-US" sz="4200" dirty="0"/>
          </a:p>
        </p:txBody>
      </p:sp>
      <p:sp>
        <p:nvSpPr>
          <p:cNvPr id="4" name="Shape 2"/>
          <p:cNvSpPr/>
          <p:nvPr/>
        </p:nvSpPr>
        <p:spPr>
          <a:xfrm>
            <a:off x="952500" y="4781550"/>
            <a:ext cx="8191500" cy="9525"/>
          </a:xfrm>
          <a:prstGeom prst="rect">
            <a:avLst/>
          </a:prstGeom>
          <a:solidFill>
            <a:srgbClr val="D8C8B0"/>
          </a:solidFill>
          <a:ln/>
        </p:spPr>
      </p:sp>
      <p:sp>
        <p:nvSpPr>
          <p:cNvPr id="5" name="Shape 3"/>
          <p:cNvSpPr/>
          <p:nvPr/>
        </p:nvSpPr>
        <p:spPr>
          <a:xfrm>
            <a:off x="952500" y="4124325"/>
            <a:ext cx="8191500" cy="19050"/>
          </a:xfrm>
          <a:prstGeom prst="rect">
            <a:avLst/>
          </a:prstGeom>
          <a:solidFill>
            <a:srgbClr val="214422"/>
          </a:solidFill>
          <a:ln/>
        </p:spPr>
      </p:sp>
      <p:sp>
        <p:nvSpPr>
          <p:cNvPr id="6" name="Shape 4"/>
          <p:cNvSpPr/>
          <p:nvPr/>
        </p:nvSpPr>
        <p:spPr>
          <a:xfrm>
            <a:off x="9134475" y="4124325"/>
            <a:ext cx="9525" cy="666750"/>
          </a:xfrm>
          <a:prstGeom prst="rect">
            <a:avLst/>
          </a:prstGeom>
          <a:solidFill>
            <a:srgbClr val="D8C8B0"/>
          </a:solidFill>
          <a:ln/>
        </p:spPr>
      </p:sp>
      <p:sp>
        <p:nvSpPr>
          <p:cNvPr id="7" name="Text 5"/>
          <p:cNvSpPr/>
          <p:nvPr/>
        </p:nvSpPr>
        <p:spPr>
          <a:xfrm>
            <a:off x="952500" y="4276725"/>
            <a:ext cx="342900" cy="4095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950" b="1" dirty="0">
                <a:solidFill>
                  <a:srgbClr val="214422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①</a:t>
            </a:r>
            <a:endParaRPr lang="en-US" sz="1950" dirty="0"/>
          </a:p>
        </p:txBody>
      </p:sp>
      <p:sp>
        <p:nvSpPr>
          <p:cNvPr id="8" name="Text 6"/>
          <p:cNvSpPr/>
          <p:nvPr/>
        </p:nvSpPr>
        <p:spPr>
          <a:xfrm>
            <a:off x="1390650" y="4276725"/>
            <a:ext cx="5061942" cy="35956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5000"/>
              </a:lnSpc>
              <a:buNone/>
            </a:pPr>
            <a:r>
              <a:rPr lang="en-US" sz="1875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Commande validée en caisse ou sur pad</a:t>
            </a:r>
            <a:endParaRPr lang="en-US" sz="1875" dirty="0"/>
          </a:p>
        </p:txBody>
      </p:sp>
      <p:sp>
        <p:nvSpPr>
          <p:cNvPr id="9" name="Shape 7"/>
          <p:cNvSpPr/>
          <p:nvPr/>
        </p:nvSpPr>
        <p:spPr>
          <a:xfrm>
            <a:off x="9144000" y="4781550"/>
            <a:ext cx="8191500" cy="9525"/>
          </a:xfrm>
          <a:prstGeom prst="rect">
            <a:avLst/>
          </a:prstGeom>
          <a:solidFill>
            <a:srgbClr val="D8C8B0"/>
          </a:solidFill>
          <a:ln/>
        </p:spPr>
      </p:sp>
      <p:sp>
        <p:nvSpPr>
          <p:cNvPr id="10" name="Shape 8"/>
          <p:cNvSpPr/>
          <p:nvPr/>
        </p:nvSpPr>
        <p:spPr>
          <a:xfrm>
            <a:off x="9144000" y="4124325"/>
            <a:ext cx="8191500" cy="19050"/>
          </a:xfrm>
          <a:prstGeom prst="rect">
            <a:avLst/>
          </a:prstGeom>
          <a:solidFill>
            <a:srgbClr val="214422"/>
          </a:solidFill>
          <a:ln/>
        </p:spPr>
      </p:sp>
      <p:sp>
        <p:nvSpPr>
          <p:cNvPr id="11" name="Text 9"/>
          <p:cNvSpPr/>
          <p:nvPr/>
        </p:nvSpPr>
        <p:spPr>
          <a:xfrm>
            <a:off x="9372600" y="4276725"/>
            <a:ext cx="342900" cy="4095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950" b="1" dirty="0">
                <a:solidFill>
                  <a:srgbClr val="214422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⑤</a:t>
            </a:r>
            <a:endParaRPr lang="en-US" sz="1950" dirty="0"/>
          </a:p>
        </p:txBody>
      </p:sp>
      <p:sp>
        <p:nvSpPr>
          <p:cNvPr id="12" name="Text 10"/>
          <p:cNvSpPr/>
          <p:nvPr/>
        </p:nvSpPr>
        <p:spPr>
          <a:xfrm>
            <a:off x="9810750" y="4276725"/>
            <a:ext cx="3721395" cy="35956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5000"/>
              </a:lnSpc>
              <a:buNone/>
            </a:pPr>
            <a:r>
              <a:rPr lang="en-US" sz="1875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Appel du runner ou du serveur</a:t>
            </a:r>
            <a:endParaRPr lang="en-US" sz="1875" dirty="0"/>
          </a:p>
        </p:txBody>
      </p:sp>
      <p:sp>
        <p:nvSpPr>
          <p:cNvPr id="13" name="Shape 11"/>
          <p:cNvSpPr/>
          <p:nvPr/>
        </p:nvSpPr>
        <p:spPr>
          <a:xfrm>
            <a:off x="952500" y="5429250"/>
            <a:ext cx="8191500" cy="9525"/>
          </a:xfrm>
          <a:prstGeom prst="rect">
            <a:avLst/>
          </a:prstGeom>
          <a:solidFill>
            <a:srgbClr val="D8C8B0"/>
          </a:solidFill>
          <a:ln/>
        </p:spPr>
      </p:sp>
      <p:sp>
        <p:nvSpPr>
          <p:cNvPr id="14" name="Shape 12"/>
          <p:cNvSpPr/>
          <p:nvPr/>
        </p:nvSpPr>
        <p:spPr>
          <a:xfrm>
            <a:off x="9134475" y="4791075"/>
            <a:ext cx="9525" cy="647700"/>
          </a:xfrm>
          <a:prstGeom prst="rect">
            <a:avLst/>
          </a:prstGeom>
          <a:solidFill>
            <a:srgbClr val="D8C8B0"/>
          </a:solidFill>
          <a:ln/>
        </p:spPr>
      </p:sp>
      <p:sp>
        <p:nvSpPr>
          <p:cNvPr id="15" name="Text 13"/>
          <p:cNvSpPr/>
          <p:nvPr/>
        </p:nvSpPr>
        <p:spPr>
          <a:xfrm>
            <a:off x="952500" y="4924425"/>
            <a:ext cx="342900" cy="4095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950" b="1" dirty="0">
                <a:solidFill>
                  <a:srgbClr val="214422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②</a:t>
            </a:r>
            <a:endParaRPr lang="en-US" sz="1950" dirty="0"/>
          </a:p>
        </p:txBody>
      </p:sp>
      <p:sp>
        <p:nvSpPr>
          <p:cNvPr id="16" name="Text 14"/>
          <p:cNvSpPr/>
          <p:nvPr/>
        </p:nvSpPr>
        <p:spPr>
          <a:xfrm>
            <a:off x="1390650" y="4924425"/>
            <a:ext cx="2533509" cy="35956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5000"/>
              </a:lnSpc>
              <a:buNone/>
            </a:pPr>
            <a:r>
              <a:rPr lang="en-US" sz="1875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Affichage en cuisine</a:t>
            </a:r>
            <a:endParaRPr lang="en-US" sz="1875" dirty="0"/>
          </a:p>
        </p:txBody>
      </p:sp>
      <p:sp>
        <p:nvSpPr>
          <p:cNvPr id="17" name="Shape 15"/>
          <p:cNvSpPr/>
          <p:nvPr/>
        </p:nvSpPr>
        <p:spPr>
          <a:xfrm>
            <a:off x="9144000" y="5429250"/>
            <a:ext cx="8191500" cy="9525"/>
          </a:xfrm>
          <a:prstGeom prst="rect">
            <a:avLst/>
          </a:prstGeom>
          <a:solidFill>
            <a:srgbClr val="D8C8B0"/>
          </a:solidFill>
          <a:ln/>
        </p:spPr>
      </p:sp>
      <p:sp>
        <p:nvSpPr>
          <p:cNvPr id="18" name="Text 16"/>
          <p:cNvSpPr/>
          <p:nvPr/>
        </p:nvSpPr>
        <p:spPr>
          <a:xfrm>
            <a:off x="9372600" y="4924425"/>
            <a:ext cx="342900" cy="4095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950" b="1" dirty="0">
                <a:solidFill>
                  <a:srgbClr val="C05434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⑥</a:t>
            </a:r>
            <a:endParaRPr lang="en-US" sz="1950" dirty="0"/>
          </a:p>
        </p:txBody>
      </p:sp>
      <p:sp>
        <p:nvSpPr>
          <p:cNvPr id="19" name="Text 17"/>
          <p:cNvSpPr/>
          <p:nvPr/>
        </p:nvSpPr>
        <p:spPr>
          <a:xfrm>
            <a:off x="9810750" y="4924425"/>
            <a:ext cx="6775832" cy="35956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5000"/>
              </a:lnSpc>
              <a:buNone/>
            </a:pPr>
            <a:r>
              <a:rPr lang="en-US" sz="1875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Envoi de la table </a:t>
            </a:r>
            <a:pPr algn="l" indent="0" marL="0">
              <a:lnSpc>
                <a:spcPct val="135000"/>
              </a:lnSpc>
              <a:buNone/>
            </a:pPr>
            <a:r>
              <a:rPr lang="en-US" sz="1875" b="1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COMPLÈTE </a:t>
            </a:r>
            <a:pPr algn="l" indent="0" marL="0">
              <a:lnSpc>
                <a:spcPct val="135000"/>
              </a:lnSpc>
              <a:buNone/>
            </a:pPr>
            <a:r>
              <a:rPr lang="en-US" sz="1875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— jamais d'assiette seule</a:t>
            </a:r>
            <a:endParaRPr lang="en-US" sz="1875" dirty="0"/>
          </a:p>
        </p:txBody>
      </p:sp>
      <p:sp>
        <p:nvSpPr>
          <p:cNvPr id="20" name="Shape 18"/>
          <p:cNvSpPr/>
          <p:nvPr/>
        </p:nvSpPr>
        <p:spPr>
          <a:xfrm>
            <a:off x="952500" y="6076950"/>
            <a:ext cx="8191500" cy="9525"/>
          </a:xfrm>
          <a:prstGeom prst="rect">
            <a:avLst/>
          </a:prstGeom>
          <a:solidFill>
            <a:srgbClr val="D8C8B0"/>
          </a:solidFill>
          <a:ln/>
        </p:spPr>
      </p:sp>
      <p:sp>
        <p:nvSpPr>
          <p:cNvPr id="21" name="Shape 19"/>
          <p:cNvSpPr/>
          <p:nvPr/>
        </p:nvSpPr>
        <p:spPr>
          <a:xfrm>
            <a:off x="9134475" y="5438775"/>
            <a:ext cx="9525" cy="647700"/>
          </a:xfrm>
          <a:prstGeom prst="rect">
            <a:avLst/>
          </a:prstGeom>
          <a:solidFill>
            <a:srgbClr val="D8C8B0"/>
          </a:solidFill>
          <a:ln/>
        </p:spPr>
      </p:sp>
      <p:sp>
        <p:nvSpPr>
          <p:cNvPr id="22" name="Text 20"/>
          <p:cNvSpPr/>
          <p:nvPr/>
        </p:nvSpPr>
        <p:spPr>
          <a:xfrm>
            <a:off x="952500" y="5572125"/>
            <a:ext cx="342900" cy="4095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950" b="1" dirty="0">
                <a:solidFill>
                  <a:srgbClr val="214422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③</a:t>
            </a:r>
            <a:endParaRPr lang="en-US" sz="1950" dirty="0"/>
          </a:p>
        </p:txBody>
      </p:sp>
      <p:sp>
        <p:nvSpPr>
          <p:cNvPr id="23" name="Text 21"/>
          <p:cNvSpPr/>
          <p:nvPr/>
        </p:nvSpPr>
        <p:spPr>
          <a:xfrm>
            <a:off x="1390650" y="5572125"/>
            <a:ext cx="5510919" cy="35956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5000"/>
              </a:lnSpc>
              <a:buNone/>
            </a:pPr>
            <a:r>
              <a:rPr lang="en-US" sz="1875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Mise en place assiettes (charte de dressage)</a:t>
            </a:r>
            <a:endParaRPr lang="en-US" sz="1875" dirty="0"/>
          </a:p>
        </p:txBody>
      </p:sp>
      <p:sp>
        <p:nvSpPr>
          <p:cNvPr id="24" name="Shape 22"/>
          <p:cNvSpPr/>
          <p:nvPr/>
        </p:nvSpPr>
        <p:spPr>
          <a:xfrm>
            <a:off x="9144000" y="6076950"/>
            <a:ext cx="8191500" cy="9525"/>
          </a:xfrm>
          <a:prstGeom prst="rect">
            <a:avLst/>
          </a:prstGeom>
          <a:solidFill>
            <a:srgbClr val="D8C8B0"/>
          </a:solidFill>
          <a:ln/>
        </p:spPr>
      </p:sp>
      <p:sp>
        <p:nvSpPr>
          <p:cNvPr id="25" name="Text 23"/>
          <p:cNvSpPr/>
          <p:nvPr/>
        </p:nvSpPr>
        <p:spPr>
          <a:xfrm>
            <a:off x="9372600" y="5572125"/>
            <a:ext cx="342900" cy="4095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950" b="1" dirty="0">
                <a:solidFill>
                  <a:srgbClr val="214422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⑦</a:t>
            </a:r>
            <a:endParaRPr lang="en-US" sz="1950" dirty="0"/>
          </a:p>
        </p:txBody>
      </p:sp>
      <p:sp>
        <p:nvSpPr>
          <p:cNvPr id="26" name="Text 24"/>
          <p:cNvSpPr/>
          <p:nvPr/>
        </p:nvSpPr>
        <p:spPr>
          <a:xfrm>
            <a:off x="9810750" y="5572125"/>
            <a:ext cx="7051112" cy="35956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5000"/>
              </a:lnSpc>
              <a:buNone/>
            </a:pPr>
            <a:r>
              <a:rPr lang="en-US" sz="1875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Annonce en salle + ordre : enfants → femmes → hommes</a:t>
            </a:r>
            <a:endParaRPr lang="en-US" sz="1875" dirty="0"/>
          </a:p>
        </p:txBody>
      </p:sp>
      <p:sp>
        <p:nvSpPr>
          <p:cNvPr id="27" name="Shape 25"/>
          <p:cNvSpPr/>
          <p:nvPr/>
        </p:nvSpPr>
        <p:spPr>
          <a:xfrm>
            <a:off x="9134475" y="6086475"/>
            <a:ext cx="9525" cy="638175"/>
          </a:xfrm>
          <a:prstGeom prst="rect">
            <a:avLst/>
          </a:prstGeom>
          <a:solidFill>
            <a:srgbClr val="D8C8B0"/>
          </a:solidFill>
          <a:ln/>
        </p:spPr>
      </p:sp>
      <p:sp>
        <p:nvSpPr>
          <p:cNvPr id="28" name="Text 26"/>
          <p:cNvSpPr/>
          <p:nvPr/>
        </p:nvSpPr>
        <p:spPr>
          <a:xfrm>
            <a:off x="952500" y="6219825"/>
            <a:ext cx="342900" cy="4095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950" b="1" dirty="0">
                <a:solidFill>
                  <a:srgbClr val="214422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④</a:t>
            </a:r>
            <a:endParaRPr lang="en-US" sz="1950" dirty="0"/>
          </a:p>
        </p:txBody>
      </p:sp>
      <p:sp>
        <p:nvSpPr>
          <p:cNvPr id="29" name="Text 27"/>
          <p:cNvSpPr/>
          <p:nvPr/>
        </p:nvSpPr>
        <p:spPr>
          <a:xfrm>
            <a:off x="1390650" y="6219825"/>
            <a:ext cx="5720715" cy="35956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5000"/>
              </a:lnSpc>
              <a:buNone/>
            </a:pPr>
            <a:r>
              <a:rPr lang="en-US" sz="1875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Contrôle qualité visuel — Responsable cuisine</a:t>
            </a:r>
            <a:endParaRPr lang="en-US" sz="1875" dirty="0"/>
          </a:p>
        </p:txBody>
      </p:sp>
      <p:sp>
        <p:nvSpPr>
          <p:cNvPr id="30" name="Text 28"/>
          <p:cNvSpPr/>
          <p:nvPr/>
        </p:nvSpPr>
        <p:spPr>
          <a:xfrm>
            <a:off x="9372600" y="6219825"/>
            <a:ext cx="342900" cy="4095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950" b="1" dirty="0">
                <a:solidFill>
                  <a:srgbClr val="214422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⑧</a:t>
            </a:r>
            <a:endParaRPr lang="en-US" sz="1950" dirty="0"/>
          </a:p>
        </p:txBody>
      </p:sp>
      <p:sp>
        <p:nvSpPr>
          <p:cNvPr id="31" name="Text 29"/>
          <p:cNvSpPr/>
          <p:nvPr/>
        </p:nvSpPr>
        <p:spPr>
          <a:xfrm>
            <a:off x="9810750" y="6219825"/>
            <a:ext cx="5675449" cy="35956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5000"/>
              </a:lnSpc>
              <a:buNone/>
            </a:pPr>
            <a:r>
              <a:rPr lang="en-US" sz="1875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Retour cuisine / suivi / débarrassage / relance</a:t>
            </a:r>
            <a:endParaRPr lang="en-US" sz="1875" dirty="0"/>
          </a:p>
        </p:txBody>
      </p:sp>
      <p:sp>
        <p:nvSpPr>
          <p:cNvPr id="32" name="Shape 30"/>
          <p:cNvSpPr/>
          <p:nvPr/>
        </p:nvSpPr>
        <p:spPr>
          <a:xfrm>
            <a:off x="952500" y="6915150"/>
            <a:ext cx="16383000" cy="19050"/>
          </a:xfrm>
          <a:prstGeom prst="rect">
            <a:avLst/>
          </a:prstGeom>
          <a:solidFill>
            <a:srgbClr val="214422"/>
          </a:solidFill>
          <a:ln/>
        </p:spPr>
      </p:sp>
      <p:sp>
        <p:nvSpPr>
          <p:cNvPr id="33" name="Text 31"/>
          <p:cNvSpPr/>
          <p:nvPr/>
        </p:nvSpPr>
        <p:spPr>
          <a:xfrm>
            <a:off x="952500" y="7124700"/>
            <a:ext cx="16874490" cy="3580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0000"/>
              </a:lnSpc>
              <a:buNone/>
            </a:pPr>
            <a:r>
              <a:rPr lang="en-US" sz="1800" b="1" dirty="0">
                <a:solidFill>
                  <a:srgbClr val="214422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"Aucun plat ne doit quitter la cuisine sans contrôle qualité visuel. En cas de doute : reprendre."</a:t>
            </a:r>
            <a:endParaRPr lang="en-US" sz="1800" dirty="0"/>
          </a:p>
        </p:txBody>
      </p:sp>
      <p:sp>
        <p:nvSpPr>
          <p:cNvPr id="34" name="Shape 32"/>
          <p:cNvSpPr/>
          <p:nvPr/>
        </p:nvSpPr>
        <p:spPr>
          <a:xfrm>
            <a:off x="533400" y="9846469"/>
            <a:ext cx="190500" cy="9525"/>
          </a:xfrm>
          <a:prstGeom prst="rect">
            <a:avLst/>
          </a:prstGeom>
          <a:solidFill>
            <a:srgbClr val="C8B79C"/>
          </a:solidFill>
          <a:ln/>
        </p:spPr>
      </p:sp>
      <p:sp>
        <p:nvSpPr>
          <p:cNvPr id="35" name="Text 33"/>
          <p:cNvSpPr/>
          <p:nvPr/>
        </p:nvSpPr>
        <p:spPr>
          <a:xfrm>
            <a:off x="809625" y="9739313"/>
            <a:ext cx="377130" cy="26193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350" b="1" spc="216" kern="0" dirty="0">
                <a:solidFill>
                  <a:srgbClr val="A1855F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JG</a:t>
            </a:r>
            <a:endParaRPr lang="en-US" sz="135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7F0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52500" y="533400"/>
            <a:ext cx="18021300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spc="252" kern="0" dirty="0">
                <a:solidFill>
                  <a:srgbClr val="C05434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PARTIE II · BLOC C SUITE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952500" y="923925"/>
            <a:ext cx="18021300" cy="6247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4200" b="1" spc="-42" kern="0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Standards de dressage &amp; annonce des plats</a:t>
            </a:r>
            <a:endParaRPr lang="en-US" sz="4200" dirty="0"/>
          </a:p>
        </p:txBody>
      </p:sp>
      <p:sp>
        <p:nvSpPr>
          <p:cNvPr id="4" name="Text 2"/>
          <p:cNvSpPr/>
          <p:nvPr/>
        </p:nvSpPr>
        <p:spPr>
          <a:xfrm>
            <a:off x="952500" y="4008090"/>
            <a:ext cx="9349777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spc="126" kern="0" dirty="0">
                <a:solidFill>
                  <a:srgbClr val="214422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STANDARDS DE DRESSAGE</a:t>
            </a:r>
            <a:endParaRPr lang="en-US" sz="1800" dirty="0"/>
          </a:p>
        </p:txBody>
      </p:sp>
      <p:sp>
        <p:nvSpPr>
          <p:cNvPr id="5" name="Shape 3"/>
          <p:cNvSpPr/>
          <p:nvPr/>
        </p:nvSpPr>
        <p:spPr>
          <a:xfrm>
            <a:off x="952500" y="4455765"/>
            <a:ext cx="2719908" cy="523875"/>
          </a:xfrm>
          <a:prstGeom prst="rect">
            <a:avLst/>
          </a:prstGeom>
          <a:solidFill>
            <a:srgbClr val="214422"/>
          </a:solidFill>
          <a:ln/>
        </p:spPr>
      </p:sp>
      <p:sp>
        <p:nvSpPr>
          <p:cNvPr id="6" name="Text 4"/>
          <p:cNvSpPr/>
          <p:nvPr/>
        </p:nvSpPr>
        <p:spPr>
          <a:xfrm>
            <a:off x="1123950" y="4570065"/>
            <a:ext cx="2458606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buNone/>
            </a:pPr>
            <a:r>
              <a:rPr lang="en-US" sz="1800" b="1" spc="108" kern="0" dirty="0">
                <a:solidFill>
                  <a:srgbClr val="FFFFFF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ÉLÉMENT</a:t>
            </a:r>
            <a:endParaRPr lang="en-US" sz="1800" dirty="0"/>
          </a:p>
        </p:txBody>
      </p:sp>
      <p:sp>
        <p:nvSpPr>
          <p:cNvPr id="7" name="Shape 5"/>
          <p:cNvSpPr/>
          <p:nvPr/>
        </p:nvSpPr>
        <p:spPr>
          <a:xfrm>
            <a:off x="3672408" y="4455765"/>
            <a:ext cx="5779889" cy="523875"/>
          </a:xfrm>
          <a:prstGeom prst="rect">
            <a:avLst/>
          </a:prstGeom>
          <a:solidFill>
            <a:srgbClr val="214422"/>
          </a:solidFill>
          <a:ln/>
        </p:spPr>
      </p:sp>
      <p:sp>
        <p:nvSpPr>
          <p:cNvPr id="8" name="Text 6"/>
          <p:cNvSpPr/>
          <p:nvPr/>
        </p:nvSpPr>
        <p:spPr>
          <a:xfrm>
            <a:off x="3843858" y="4570065"/>
            <a:ext cx="5610386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buNone/>
            </a:pPr>
            <a:r>
              <a:rPr lang="en-US" sz="1800" b="1" spc="108" kern="0" dirty="0">
                <a:solidFill>
                  <a:srgbClr val="FFFFFF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STANDARD LÉONIE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952500" y="4979640"/>
            <a:ext cx="2719908" cy="509587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0" name="Shape 8"/>
          <p:cNvSpPr/>
          <p:nvPr/>
        </p:nvSpPr>
        <p:spPr>
          <a:xfrm>
            <a:off x="952500" y="5479703"/>
            <a:ext cx="2719908" cy="9525"/>
          </a:xfrm>
          <a:prstGeom prst="rect">
            <a:avLst/>
          </a:prstGeom>
          <a:solidFill>
            <a:srgbClr val="D8C8B0"/>
          </a:solidFill>
          <a:ln/>
        </p:spPr>
      </p:sp>
      <p:sp>
        <p:nvSpPr>
          <p:cNvPr id="11" name="Text 9"/>
          <p:cNvSpPr/>
          <p:nvPr/>
        </p:nvSpPr>
        <p:spPr>
          <a:xfrm>
            <a:off x="1123950" y="5084415"/>
            <a:ext cx="2458606" cy="32861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Assiette</a:t>
            </a:r>
            <a:endParaRPr lang="en-US" sz="1800" dirty="0"/>
          </a:p>
        </p:txBody>
      </p:sp>
      <p:sp>
        <p:nvSpPr>
          <p:cNvPr id="12" name="Shape 10"/>
          <p:cNvSpPr/>
          <p:nvPr/>
        </p:nvSpPr>
        <p:spPr>
          <a:xfrm>
            <a:off x="3672408" y="4979640"/>
            <a:ext cx="5779889" cy="509587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3" name="Shape 11"/>
          <p:cNvSpPr/>
          <p:nvPr/>
        </p:nvSpPr>
        <p:spPr>
          <a:xfrm>
            <a:off x="3672408" y="5479703"/>
            <a:ext cx="5779889" cy="9525"/>
          </a:xfrm>
          <a:prstGeom prst="rect">
            <a:avLst/>
          </a:prstGeom>
          <a:solidFill>
            <a:srgbClr val="D8C8B0"/>
          </a:solidFill>
          <a:ln/>
        </p:spPr>
      </p:sp>
      <p:sp>
        <p:nvSpPr>
          <p:cNvPr id="14" name="Text 12"/>
          <p:cNvSpPr/>
          <p:nvPr/>
        </p:nvSpPr>
        <p:spPr>
          <a:xfrm>
            <a:off x="3843858" y="5084415"/>
            <a:ext cx="5610386" cy="32861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buNone/>
            </a:pPr>
            <a:r>
              <a:rPr lang="en-US" sz="1800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Vaisselle Léonie propre, sans ébréchure</a:t>
            </a:r>
            <a:endParaRPr lang="en-US" sz="1800" dirty="0"/>
          </a:p>
        </p:txBody>
      </p:sp>
      <p:sp>
        <p:nvSpPr>
          <p:cNvPr id="15" name="Shape 13"/>
          <p:cNvSpPr/>
          <p:nvPr/>
        </p:nvSpPr>
        <p:spPr>
          <a:xfrm>
            <a:off x="952500" y="5489228"/>
            <a:ext cx="2719908" cy="514350"/>
          </a:xfrm>
          <a:prstGeom prst="rect">
            <a:avLst/>
          </a:prstGeom>
          <a:solidFill>
            <a:srgbClr val="F7F0E6"/>
          </a:solidFill>
          <a:ln/>
        </p:spPr>
      </p:sp>
      <p:sp>
        <p:nvSpPr>
          <p:cNvPr id="16" name="Shape 14"/>
          <p:cNvSpPr/>
          <p:nvPr/>
        </p:nvSpPr>
        <p:spPr>
          <a:xfrm>
            <a:off x="952500" y="5994053"/>
            <a:ext cx="2719908" cy="9525"/>
          </a:xfrm>
          <a:prstGeom prst="rect">
            <a:avLst/>
          </a:prstGeom>
          <a:solidFill>
            <a:srgbClr val="D8C8B0"/>
          </a:solidFill>
          <a:ln/>
        </p:spPr>
      </p:sp>
      <p:sp>
        <p:nvSpPr>
          <p:cNvPr id="17" name="Text 15"/>
          <p:cNvSpPr/>
          <p:nvPr/>
        </p:nvSpPr>
        <p:spPr>
          <a:xfrm>
            <a:off x="1123950" y="5594003"/>
            <a:ext cx="2458606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Quantité</a:t>
            </a:r>
            <a:endParaRPr lang="en-US" sz="1800" dirty="0"/>
          </a:p>
        </p:txBody>
      </p:sp>
      <p:sp>
        <p:nvSpPr>
          <p:cNvPr id="18" name="Shape 16"/>
          <p:cNvSpPr/>
          <p:nvPr/>
        </p:nvSpPr>
        <p:spPr>
          <a:xfrm>
            <a:off x="3672408" y="5489228"/>
            <a:ext cx="5779889" cy="514350"/>
          </a:xfrm>
          <a:prstGeom prst="rect">
            <a:avLst/>
          </a:prstGeom>
          <a:solidFill>
            <a:srgbClr val="F7F0E6"/>
          </a:solidFill>
          <a:ln/>
        </p:spPr>
      </p:sp>
      <p:sp>
        <p:nvSpPr>
          <p:cNvPr id="19" name="Shape 17"/>
          <p:cNvSpPr/>
          <p:nvPr/>
        </p:nvSpPr>
        <p:spPr>
          <a:xfrm>
            <a:off x="3672408" y="5994053"/>
            <a:ext cx="5779889" cy="9525"/>
          </a:xfrm>
          <a:prstGeom prst="rect">
            <a:avLst/>
          </a:prstGeom>
          <a:solidFill>
            <a:srgbClr val="D8C8B0"/>
          </a:solidFill>
          <a:ln/>
        </p:spPr>
      </p:sp>
      <p:sp>
        <p:nvSpPr>
          <p:cNvPr id="20" name="Text 18"/>
          <p:cNvSpPr/>
          <p:nvPr/>
        </p:nvSpPr>
        <p:spPr>
          <a:xfrm>
            <a:off x="3843858" y="5594003"/>
            <a:ext cx="5610386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buNone/>
            </a:pPr>
            <a:r>
              <a:rPr lang="en-US" sz="1800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Conforme fiche technique (grammage + visuel)</a:t>
            </a:r>
            <a:endParaRPr lang="en-US" sz="1800" dirty="0"/>
          </a:p>
        </p:txBody>
      </p:sp>
      <p:sp>
        <p:nvSpPr>
          <p:cNvPr id="21" name="Shape 19"/>
          <p:cNvSpPr/>
          <p:nvPr/>
        </p:nvSpPr>
        <p:spPr>
          <a:xfrm>
            <a:off x="952500" y="6003578"/>
            <a:ext cx="2719908" cy="51435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22" name="Shape 20"/>
          <p:cNvSpPr/>
          <p:nvPr/>
        </p:nvSpPr>
        <p:spPr>
          <a:xfrm>
            <a:off x="952500" y="6508403"/>
            <a:ext cx="2719908" cy="9525"/>
          </a:xfrm>
          <a:prstGeom prst="rect">
            <a:avLst/>
          </a:prstGeom>
          <a:solidFill>
            <a:srgbClr val="D8C8B0"/>
          </a:solidFill>
          <a:ln/>
        </p:spPr>
      </p:sp>
      <p:sp>
        <p:nvSpPr>
          <p:cNvPr id="23" name="Text 21"/>
          <p:cNvSpPr/>
          <p:nvPr/>
        </p:nvSpPr>
        <p:spPr>
          <a:xfrm>
            <a:off x="1123950" y="6108353"/>
            <a:ext cx="2458606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Présentation</a:t>
            </a:r>
            <a:endParaRPr lang="en-US" sz="1800" dirty="0"/>
          </a:p>
        </p:txBody>
      </p:sp>
      <p:sp>
        <p:nvSpPr>
          <p:cNvPr id="24" name="Shape 22"/>
          <p:cNvSpPr/>
          <p:nvPr/>
        </p:nvSpPr>
        <p:spPr>
          <a:xfrm>
            <a:off x="3672408" y="6003578"/>
            <a:ext cx="5779889" cy="51435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25" name="Shape 23"/>
          <p:cNvSpPr/>
          <p:nvPr/>
        </p:nvSpPr>
        <p:spPr>
          <a:xfrm>
            <a:off x="3672408" y="6508403"/>
            <a:ext cx="5779889" cy="9525"/>
          </a:xfrm>
          <a:prstGeom prst="rect">
            <a:avLst/>
          </a:prstGeom>
          <a:solidFill>
            <a:srgbClr val="D8C8B0"/>
          </a:solidFill>
          <a:ln/>
        </p:spPr>
      </p:sp>
      <p:sp>
        <p:nvSpPr>
          <p:cNvPr id="26" name="Text 24"/>
          <p:cNvSpPr/>
          <p:nvPr/>
        </p:nvSpPr>
        <p:spPr>
          <a:xfrm>
            <a:off x="3843858" y="6108353"/>
            <a:ext cx="5610386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buNone/>
            </a:pPr>
            <a:r>
              <a:rPr lang="en-US" sz="1800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Harmonieuse, généreuse, rien de renversé</a:t>
            </a:r>
            <a:endParaRPr lang="en-US" sz="1800" dirty="0"/>
          </a:p>
        </p:txBody>
      </p:sp>
      <p:sp>
        <p:nvSpPr>
          <p:cNvPr id="27" name="Shape 25"/>
          <p:cNvSpPr/>
          <p:nvPr/>
        </p:nvSpPr>
        <p:spPr>
          <a:xfrm>
            <a:off x="952500" y="6517928"/>
            <a:ext cx="2719908" cy="514350"/>
          </a:xfrm>
          <a:prstGeom prst="rect">
            <a:avLst/>
          </a:prstGeom>
          <a:solidFill>
            <a:srgbClr val="F7F0E6"/>
          </a:solidFill>
          <a:ln/>
        </p:spPr>
      </p:sp>
      <p:sp>
        <p:nvSpPr>
          <p:cNvPr id="28" name="Shape 26"/>
          <p:cNvSpPr/>
          <p:nvPr/>
        </p:nvSpPr>
        <p:spPr>
          <a:xfrm>
            <a:off x="952500" y="7022753"/>
            <a:ext cx="2719908" cy="9525"/>
          </a:xfrm>
          <a:prstGeom prst="rect">
            <a:avLst/>
          </a:prstGeom>
          <a:solidFill>
            <a:srgbClr val="D8C8B0"/>
          </a:solidFill>
          <a:ln/>
        </p:spPr>
      </p:sp>
      <p:sp>
        <p:nvSpPr>
          <p:cNvPr id="29" name="Text 27"/>
          <p:cNvSpPr/>
          <p:nvPr/>
        </p:nvSpPr>
        <p:spPr>
          <a:xfrm>
            <a:off x="1123950" y="6622703"/>
            <a:ext cx="2458606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Pain</a:t>
            </a:r>
            <a:endParaRPr lang="en-US" sz="1800" dirty="0"/>
          </a:p>
        </p:txBody>
      </p:sp>
      <p:sp>
        <p:nvSpPr>
          <p:cNvPr id="30" name="Shape 28"/>
          <p:cNvSpPr/>
          <p:nvPr/>
        </p:nvSpPr>
        <p:spPr>
          <a:xfrm>
            <a:off x="3672408" y="6517928"/>
            <a:ext cx="5779889" cy="514350"/>
          </a:xfrm>
          <a:prstGeom prst="rect">
            <a:avLst/>
          </a:prstGeom>
          <a:solidFill>
            <a:srgbClr val="F7F0E6"/>
          </a:solidFill>
          <a:ln/>
        </p:spPr>
      </p:sp>
      <p:sp>
        <p:nvSpPr>
          <p:cNvPr id="31" name="Shape 29"/>
          <p:cNvSpPr/>
          <p:nvPr/>
        </p:nvSpPr>
        <p:spPr>
          <a:xfrm>
            <a:off x="3672408" y="7022753"/>
            <a:ext cx="5779889" cy="9525"/>
          </a:xfrm>
          <a:prstGeom prst="rect">
            <a:avLst/>
          </a:prstGeom>
          <a:solidFill>
            <a:srgbClr val="D8C8B0"/>
          </a:solidFill>
          <a:ln/>
        </p:spPr>
      </p:sp>
      <p:sp>
        <p:nvSpPr>
          <p:cNvPr id="32" name="Text 30"/>
          <p:cNvSpPr/>
          <p:nvPr/>
        </p:nvSpPr>
        <p:spPr>
          <a:xfrm>
            <a:off x="3843858" y="6622703"/>
            <a:ext cx="5610386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buNone/>
            </a:pPr>
            <a:r>
              <a:rPr lang="en-US" sz="1800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Systématique sauf mention contraire</a:t>
            </a:r>
            <a:endParaRPr lang="en-US" sz="1800" dirty="0"/>
          </a:p>
        </p:txBody>
      </p:sp>
      <p:sp>
        <p:nvSpPr>
          <p:cNvPr id="33" name="Shape 31"/>
          <p:cNvSpPr/>
          <p:nvPr/>
        </p:nvSpPr>
        <p:spPr>
          <a:xfrm>
            <a:off x="952500" y="7032278"/>
            <a:ext cx="2719908" cy="509587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4" name="Text 32"/>
          <p:cNvSpPr/>
          <p:nvPr/>
        </p:nvSpPr>
        <p:spPr>
          <a:xfrm>
            <a:off x="1123950" y="7137053"/>
            <a:ext cx="2458606" cy="3381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Sauce</a:t>
            </a:r>
            <a:endParaRPr lang="en-US" sz="1800" dirty="0"/>
          </a:p>
        </p:txBody>
      </p:sp>
      <p:sp>
        <p:nvSpPr>
          <p:cNvPr id="35" name="Shape 33"/>
          <p:cNvSpPr/>
          <p:nvPr/>
        </p:nvSpPr>
        <p:spPr>
          <a:xfrm>
            <a:off x="3672408" y="7032278"/>
            <a:ext cx="5779889" cy="509587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6" name="Text 34"/>
          <p:cNvSpPr/>
          <p:nvPr/>
        </p:nvSpPr>
        <p:spPr>
          <a:xfrm>
            <a:off x="3843858" y="7137053"/>
            <a:ext cx="5610386" cy="3381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buNone/>
            </a:pPr>
            <a:r>
              <a:rPr lang="en-US" sz="1800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Disposée à côté ou proposée</a:t>
            </a:r>
            <a:endParaRPr lang="en-US" sz="1800" dirty="0"/>
          </a:p>
        </p:txBody>
      </p:sp>
      <p:sp>
        <p:nvSpPr>
          <p:cNvPr id="37" name="Shape 35"/>
          <p:cNvSpPr/>
          <p:nvPr/>
        </p:nvSpPr>
        <p:spPr>
          <a:xfrm>
            <a:off x="9718997" y="4008090"/>
            <a:ext cx="7616503" cy="3533775"/>
          </a:xfrm>
          <a:prstGeom prst="roundRect">
            <a:avLst>
              <a:gd name="adj" fmla="val 3235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71450" dist="28575" dir="5400000">
              <a:srgbClr val="2A231C">
                <a:alpha val="7000"/>
              </a:srgbClr>
            </a:outerShdw>
          </a:effectLst>
        </p:spPr>
      </p:sp>
      <p:sp>
        <p:nvSpPr>
          <p:cNvPr id="38" name="Text 36"/>
          <p:cNvSpPr/>
          <p:nvPr/>
        </p:nvSpPr>
        <p:spPr>
          <a:xfrm>
            <a:off x="9985697" y="4274790"/>
            <a:ext cx="7791413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spc="126" kern="0" dirty="0">
                <a:solidFill>
                  <a:srgbClr val="214422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ANNONCE DES PLATS</a:t>
            </a:r>
            <a:endParaRPr lang="en-US" sz="1800" dirty="0"/>
          </a:p>
        </p:txBody>
      </p:sp>
      <p:sp>
        <p:nvSpPr>
          <p:cNvPr id="39" name="Shape 37"/>
          <p:cNvSpPr/>
          <p:nvPr/>
        </p:nvSpPr>
        <p:spPr>
          <a:xfrm>
            <a:off x="9985697" y="4741515"/>
            <a:ext cx="7083103" cy="906661"/>
          </a:xfrm>
          <a:prstGeom prst="roundRect">
            <a:avLst>
              <a:gd name="adj" fmla="val 8404"/>
            </a:avLst>
          </a:prstGeom>
          <a:solidFill>
            <a:srgbClr val="D6E8D7"/>
          </a:solidFill>
          <a:ln/>
        </p:spPr>
      </p:sp>
      <p:sp>
        <p:nvSpPr>
          <p:cNvPr id="40" name="Text 38"/>
          <p:cNvSpPr/>
          <p:nvPr/>
        </p:nvSpPr>
        <p:spPr>
          <a:xfrm>
            <a:off x="10157147" y="4874865"/>
            <a:ext cx="250924" cy="3580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0000"/>
              </a:lnSpc>
              <a:buNone/>
            </a:pPr>
            <a:r>
              <a:rPr lang="en-US" sz="1800" b="1" dirty="0">
                <a:solidFill>
                  <a:srgbClr val="214422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✓</a:t>
            </a:r>
            <a:endParaRPr lang="en-US" sz="1800" dirty="0"/>
          </a:p>
        </p:txBody>
      </p:sp>
      <p:sp>
        <p:nvSpPr>
          <p:cNvPr id="41" name="Text 39"/>
          <p:cNvSpPr/>
          <p:nvPr/>
        </p:nvSpPr>
        <p:spPr>
          <a:xfrm>
            <a:off x="10427122" y="4874865"/>
            <a:ext cx="6664335" cy="67806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0000"/>
              </a:lnSpc>
              <a:buNone/>
            </a:pPr>
            <a:r>
              <a:rPr lang="en-US" sz="1800" dirty="0">
                <a:solidFill>
                  <a:srgbClr val="214422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Court, précis, incarné : </a:t>
            </a:r>
            <a:pPr algn="l" indent="0" marL="0">
              <a:lnSpc>
                <a:spcPct val="140000"/>
              </a:lnSpc>
              <a:buNone/>
            </a:pPr>
            <a:r>
              <a:rPr lang="en-US" sz="1800" i="1" dirty="0">
                <a:solidFill>
                  <a:srgbClr val="214422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"Voilà votre joue de bœuf confite, avec le gratin du jour"</a:t>
            </a:r>
            <a:endParaRPr lang="en-US" sz="1800" dirty="0"/>
          </a:p>
        </p:txBody>
      </p:sp>
      <p:sp>
        <p:nvSpPr>
          <p:cNvPr id="42" name="Shape 40"/>
          <p:cNvSpPr/>
          <p:nvPr/>
        </p:nvSpPr>
        <p:spPr>
          <a:xfrm>
            <a:off x="9985697" y="5800576"/>
            <a:ext cx="7083103" cy="586680"/>
          </a:xfrm>
          <a:prstGeom prst="roundRect">
            <a:avLst>
              <a:gd name="adj" fmla="val 12988"/>
            </a:avLst>
          </a:prstGeom>
          <a:solidFill>
            <a:srgbClr val="FADDC9"/>
          </a:solidFill>
          <a:ln/>
        </p:spPr>
      </p:sp>
      <p:sp>
        <p:nvSpPr>
          <p:cNvPr id="43" name="Text 41"/>
          <p:cNvSpPr/>
          <p:nvPr/>
        </p:nvSpPr>
        <p:spPr>
          <a:xfrm>
            <a:off x="10157147" y="5933926"/>
            <a:ext cx="206722" cy="3580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0000"/>
              </a:lnSpc>
              <a:buNone/>
            </a:pPr>
            <a:r>
              <a:rPr lang="en-US" sz="1800" b="1" dirty="0">
                <a:solidFill>
                  <a:srgbClr val="A53820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✗</a:t>
            </a:r>
            <a:endParaRPr lang="en-US" sz="1800" dirty="0"/>
          </a:p>
        </p:txBody>
      </p:sp>
      <p:sp>
        <p:nvSpPr>
          <p:cNvPr id="44" name="Text 42"/>
          <p:cNvSpPr/>
          <p:nvPr/>
        </p:nvSpPr>
        <p:spPr>
          <a:xfrm>
            <a:off x="10382920" y="5933926"/>
            <a:ext cx="4650373" cy="3580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0000"/>
              </a:lnSpc>
              <a:buNone/>
            </a:pPr>
            <a:r>
              <a:rPr lang="en-US" sz="1800" dirty="0">
                <a:solidFill>
                  <a:srgbClr val="A53820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Pas récité : </a:t>
            </a:r>
            <a:pPr algn="l" indent="0" marL="0">
              <a:lnSpc>
                <a:spcPct val="140000"/>
              </a:lnSpc>
              <a:buNone/>
            </a:pPr>
            <a:r>
              <a:rPr lang="en-US" sz="1800" i="1" dirty="0">
                <a:solidFill>
                  <a:srgbClr val="A53820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"Bœuf. Gratin. Bon appétit."</a:t>
            </a:r>
            <a:endParaRPr lang="en-US" sz="1800" dirty="0"/>
          </a:p>
        </p:txBody>
      </p:sp>
      <p:sp>
        <p:nvSpPr>
          <p:cNvPr id="45" name="Shape 43"/>
          <p:cNvSpPr/>
          <p:nvPr/>
        </p:nvSpPr>
        <p:spPr>
          <a:xfrm>
            <a:off x="9985697" y="6539657"/>
            <a:ext cx="7083103" cy="586680"/>
          </a:xfrm>
          <a:prstGeom prst="roundRect">
            <a:avLst>
              <a:gd name="adj" fmla="val 12988"/>
            </a:avLst>
          </a:prstGeom>
          <a:solidFill>
            <a:srgbClr val="D6E8D7"/>
          </a:solidFill>
          <a:ln/>
        </p:spPr>
      </p:sp>
      <p:sp>
        <p:nvSpPr>
          <p:cNvPr id="46" name="Text 44"/>
          <p:cNvSpPr/>
          <p:nvPr/>
        </p:nvSpPr>
        <p:spPr>
          <a:xfrm>
            <a:off x="10157147" y="6673007"/>
            <a:ext cx="250924" cy="3580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0000"/>
              </a:lnSpc>
              <a:buNone/>
            </a:pPr>
            <a:r>
              <a:rPr lang="en-US" sz="1800" b="1" dirty="0">
                <a:solidFill>
                  <a:srgbClr val="214422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✓</a:t>
            </a:r>
            <a:endParaRPr lang="en-US" sz="1800" dirty="0"/>
          </a:p>
        </p:txBody>
      </p:sp>
      <p:sp>
        <p:nvSpPr>
          <p:cNvPr id="47" name="Text 45"/>
          <p:cNvSpPr/>
          <p:nvPr/>
        </p:nvSpPr>
        <p:spPr>
          <a:xfrm>
            <a:off x="10427122" y="6673007"/>
            <a:ext cx="4697031" cy="3580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0000"/>
              </a:lnSpc>
              <a:buNone/>
            </a:pPr>
            <a:r>
              <a:rPr lang="en-US" sz="1800" dirty="0">
                <a:solidFill>
                  <a:srgbClr val="214422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Vérification : </a:t>
            </a:r>
            <a:pPr algn="l" indent="0" marL="0">
              <a:lnSpc>
                <a:spcPct val="140000"/>
              </a:lnSpc>
              <a:buNone/>
            </a:pPr>
            <a:r>
              <a:rPr lang="en-US" sz="1800" i="1" dirty="0">
                <a:solidFill>
                  <a:srgbClr val="214422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"Il vous faut autre chose ?"</a:t>
            </a:r>
            <a:endParaRPr lang="en-US" sz="1800" dirty="0"/>
          </a:p>
        </p:txBody>
      </p:sp>
      <p:sp>
        <p:nvSpPr>
          <p:cNvPr id="48" name="Shape 46"/>
          <p:cNvSpPr/>
          <p:nvPr/>
        </p:nvSpPr>
        <p:spPr>
          <a:xfrm>
            <a:off x="533400" y="9846469"/>
            <a:ext cx="190500" cy="9525"/>
          </a:xfrm>
          <a:prstGeom prst="rect">
            <a:avLst/>
          </a:prstGeom>
          <a:solidFill>
            <a:srgbClr val="C8B79C"/>
          </a:solidFill>
          <a:ln/>
        </p:spPr>
      </p:sp>
      <p:sp>
        <p:nvSpPr>
          <p:cNvPr id="49" name="Text 47"/>
          <p:cNvSpPr/>
          <p:nvPr/>
        </p:nvSpPr>
        <p:spPr>
          <a:xfrm>
            <a:off x="809625" y="9739313"/>
            <a:ext cx="368871" cy="26193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350" b="1" spc="216" kern="0" dirty="0">
                <a:solidFill>
                  <a:srgbClr val="A1855F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AB</a:t>
            </a:r>
            <a:endParaRPr lang="en-US" sz="135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7F0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52500" y="495300"/>
            <a:ext cx="1994446" cy="390525"/>
          </a:xfrm>
          <a:prstGeom prst="roundRect">
            <a:avLst>
              <a:gd name="adj" fmla="val 9756"/>
            </a:avLst>
          </a:prstGeom>
          <a:solidFill>
            <a:srgbClr val="C05434"/>
          </a:solidFill>
          <a:ln/>
        </p:spPr>
      </p:sp>
      <p:sp>
        <p:nvSpPr>
          <p:cNvPr id="3" name="Text 1"/>
          <p:cNvSpPr/>
          <p:nvPr/>
        </p:nvSpPr>
        <p:spPr>
          <a:xfrm>
            <a:off x="1104900" y="542925"/>
            <a:ext cx="1858610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spc="216" kern="0" dirty="0">
                <a:solidFill>
                  <a:srgbClr val="FFFFFF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SIMULATION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3099346" y="542925"/>
            <a:ext cx="2859866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spc="252" kern="0" dirty="0">
                <a:solidFill>
                  <a:srgbClr val="C05434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PARTIE II · BLOC C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952500" y="981075"/>
            <a:ext cx="18021300" cy="58288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3900" b="1" spc="-39" kern="0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Envoi d'une table complète à 4 assiettes</a:t>
            </a:r>
            <a:endParaRPr lang="en-US" sz="3900" dirty="0"/>
          </a:p>
        </p:txBody>
      </p:sp>
      <p:sp>
        <p:nvSpPr>
          <p:cNvPr id="6" name="Text 4"/>
          <p:cNvSpPr/>
          <p:nvPr/>
        </p:nvSpPr>
        <p:spPr>
          <a:xfrm>
            <a:off x="952500" y="4222924"/>
            <a:ext cx="9895098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spc="126" kern="0" dirty="0">
                <a:solidFill>
                  <a:srgbClr val="214422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4 RÔLES À DISTRIBUER</a:t>
            </a:r>
            <a:endParaRPr lang="en-US" sz="1800" dirty="0"/>
          </a:p>
        </p:txBody>
      </p:sp>
      <p:sp>
        <p:nvSpPr>
          <p:cNvPr id="7" name="Shape 5"/>
          <p:cNvSpPr/>
          <p:nvPr/>
        </p:nvSpPr>
        <p:spPr>
          <a:xfrm>
            <a:off x="952500" y="4670599"/>
            <a:ext cx="8995544" cy="19050"/>
          </a:xfrm>
          <a:prstGeom prst="rect">
            <a:avLst/>
          </a:prstGeom>
          <a:solidFill>
            <a:srgbClr val="214422"/>
          </a:solidFill>
          <a:ln/>
        </p:spPr>
      </p:sp>
      <p:sp>
        <p:nvSpPr>
          <p:cNvPr id="8" name="Text 6"/>
          <p:cNvSpPr/>
          <p:nvPr/>
        </p:nvSpPr>
        <p:spPr>
          <a:xfrm>
            <a:off x="952500" y="4813474"/>
            <a:ext cx="1123950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950" b="1" dirty="0">
                <a:solidFill>
                  <a:srgbClr val="214422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CUISINE</a:t>
            </a:r>
            <a:endParaRPr lang="en-US" sz="1950" dirty="0"/>
          </a:p>
        </p:txBody>
      </p:sp>
      <p:sp>
        <p:nvSpPr>
          <p:cNvPr id="9" name="Text 7"/>
          <p:cNvSpPr/>
          <p:nvPr/>
        </p:nvSpPr>
        <p:spPr>
          <a:xfrm>
            <a:off x="2228850" y="4813474"/>
            <a:ext cx="6742599" cy="35956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5000"/>
              </a:lnSpc>
              <a:buNone/>
            </a:pPr>
            <a:r>
              <a:rPr lang="en-US" sz="1875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Annonce les 4 assiettes prêtes + contrôle qualité visuel</a:t>
            </a:r>
            <a:endParaRPr lang="en-US" sz="1875" dirty="0"/>
          </a:p>
        </p:txBody>
      </p:sp>
      <p:sp>
        <p:nvSpPr>
          <p:cNvPr id="10" name="Shape 8"/>
          <p:cNvSpPr/>
          <p:nvPr/>
        </p:nvSpPr>
        <p:spPr>
          <a:xfrm>
            <a:off x="952500" y="5261149"/>
            <a:ext cx="8995544" cy="9525"/>
          </a:xfrm>
          <a:prstGeom prst="rect">
            <a:avLst/>
          </a:prstGeom>
          <a:solidFill>
            <a:srgbClr val="D8C8B0"/>
          </a:solidFill>
          <a:ln/>
        </p:spPr>
      </p:sp>
      <p:sp>
        <p:nvSpPr>
          <p:cNvPr id="11" name="Text 9"/>
          <p:cNvSpPr/>
          <p:nvPr/>
        </p:nvSpPr>
        <p:spPr>
          <a:xfrm>
            <a:off x="952500" y="5394499"/>
            <a:ext cx="1123950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950" b="1" dirty="0">
                <a:solidFill>
                  <a:srgbClr val="3D6568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PASSE</a:t>
            </a:r>
            <a:endParaRPr lang="en-US" sz="1950" dirty="0"/>
          </a:p>
        </p:txBody>
      </p:sp>
      <p:sp>
        <p:nvSpPr>
          <p:cNvPr id="12" name="Text 10"/>
          <p:cNvSpPr/>
          <p:nvPr/>
        </p:nvSpPr>
        <p:spPr>
          <a:xfrm>
            <a:off x="2228850" y="5394499"/>
            <a:ext cx="6226009" cy="35956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5000"/>
              </a:lnSpc>
              <a:buNone/>
            </a:pPr>
            <a:r>
              <a:rPr lang="en-US" sz="1875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Vérifie la conformité des 4 assiettes vs commande</a:t>
            </a:r>
            <a:endParaRPr lang="en-US" sz="1875" dirty="0"/>
          </a:p>
        </p:txBody>
      </p:sp>
      <p:sp>
        <p:nvSpPr>
          <p:cNvPr id="13" name="Shape 11"/>
          <p:cNvSpPr/>
          <p:nvPr/>
        </p:nvSpPr>
        <p:spPr>
          <a:xfrm>
            <a:off x="952500" y="5842174"/>
            <a:ext cx="8995544" cy="9525"/>
          </a:xfrm>
          <a:prstGeom prst="rect">
            <a:avLst/>
          </a:prstGeom>
          <a:solidFill>
            <a:srgbClr val="D8C8B0"/>
          </a:solidFill>
          <a:ln/>
        </p:spPr>
      </p:sp>
      <p:sp>
        <p:nvSpPr>
          <p:cNvPr id="14" name="Text 12"/>
          <p:cNvSpPr/>
          <p:nvPr/>
        </p:nvSpPr>
        <p:spPr>
          <a:xfrm>
            <a:off x="952500" y="5975524"/>
            <a:ext cx="1123950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950" b="1" dirty="0">
                <a:solidFill>
                  <a:srgbClr val="C05434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RUNNER</a:t>
            </a:r>
            <a:endParaRPr lang="en-US" sz="1950" dirty="0"/>
          </a:p>
        </p:txBody>
      </p:sp>
      <p:sp>
        <p:nvSpPr>
          <p:cNvPr id="15" name="Text 13"/>
          <p:cNvSpPr/>
          <p:nvPr/>
        </p:nvSpPr>
        <p:spPr>
          <a:xfrm>
            <a:off x="2228850" y="5975524"/>
            <a:ext cx="6200388" cy="35956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5000"/>
              </a:lnSpc>
              <a:buNone/>
            </a:pPr>
            <a:r>
              <a:rPr lang="en-US" sz="1875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Porte les assiettes en respectant l'ordre de service</a:t>
            </a:r>
            <a:endParaRPr lang="en-US" sz="1875" dirty="0"/>
          </a:p>
        </p:txBody>
      </p:sp>
      <p:sp>
        <p:nvSpPr>
          <p:cNvPr id="16" name="Shape 14"/>
          <p:cNvSpPr/>
          <p:nvPr/>
        </p:nvSpPr>
        <p:spPr>
          <a:xfrm>
            <a:off x="952500" y="7323311"/>
            <a:ext cx="8995544" cy="19050"/>
          </a:xfrm>
          <a:prstGeom prst="rect">
            <a:avLst/>
          </a:prstGeom>
          <a:solidFill>
            <a:srgbClr val="214422"/>
          </a:solidFill>
          <a:ln/>
        </p:spPr>
      </p:sp>
      <p:sp>
        <p:nvSpPr>
          <p:cNvPr id="17" name="Shape 15"/>
          <p:cNvSpPr/>
          <p:nvPr/>
        </p:nvSpPr>
        <p:spPr>
          <a:xfrm>
            <a:off x="952500" y="6423199"/>
            <a:ext cx="8995544" cy="9525"/>
          </a:xfrm>
          <a:prstGeom prst="rect">
            <a:avLst/>
          </a:prstGeom>
          <a:solidFill>
            <a:srgbClr val="D8C8B0"/>
          </a:solidFill>
          <a:ln/>
        </p:spPr>
      </p:sp>
      <p:sp>
        <p:nvSpPr>
          <p:cNvPr id="18" name="Text 16"/>
          <p:cNvSpPr/>
          <p:nvPr/>
        </p:nvSpPr>
        <p:spPr>
          <a:xfrm>
            <a:off x="952500" y="6556549"/>
            <a:ext cx="1201341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950" b="1" dirty="0">
                <a:solidFill>
                  <a:srgbClr val="543B28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SERVEUR</a:t>
            </a:r>
            <a:endParaRPr lang="en-US" sz="1950" dirty="0"/>
          </a:p>
        </p:txBody>
      </p:sp>
      <p:sp>
        <p:nvSpPr>
          <p:cNvPr id="19" name="Text 17"/>
          <p:cNvSpPr/>
          <p:nvPr/>
        </p:nvSpPr>
        <p:spPr>
          <a:xfrm>
            <a:off x="2306241" y="6556549"/>
            <a:ext cx="7871057" cy="6810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5000"/>
              </a:lnSpc>
              <a:buNone/>
            </a:pPr>
            <a:r>
              <a:rPr lang="en-US" sz="1875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Annonce les plats + vérification. Ordre : enfants → femmes → hommes</a:t>
            </a:r>
            <a:endParaRPr lang="en-US" sz="1875" dirty="0"/>
          </a:p>
        </p:txBody>
      </p:sp>
      <p:sp>
        <p:nvSpPr>
          <p:cNvPr id="20" name="Shape 18"/>
          <p:cNvSpPr/>
          <p:nvPr/>
        </p:nvSpPr>
        <p:spPr>
          <a:xfrm>
            <a:off x="10519544" y="4222924"/>
            <a:ext cx="9525" cy="3119438"/>
          </a:xfrm>
          <a:prstGeom prst="rect">
            <a:avLst/>
          </a:prstGeom>
          <a:solidFill>
            <a:srgbClr val="D8C8B0"/>
          </a:solidFill>
          <a:ln/>
        </p:spPr>
      </p:sp>
      <p:sp>
        <p:nvSpPr>
          <p:cNvPr id="21" name="Text 19"/>
          <p:cNvSpPr/>
          <p:nvPr/>
        </p:nvSpPr>
        <p:spPr>
          <a:xfrm>
            <a:off x="10910069" y="4222924"/>
            <a:ext cx="7067974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spc="126" kern="0" dirty="0">
                <a:solidFill>
                  <a:srgbClr val="A53820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3 ERREURS FRÉQUENTES</a:t>
            </a:r>
            <a:endParaRPr lang="en-US" sz="1800" dirty="0"/>
          </a:p>
        </p:txBody>
      </p:sp>
      <p:sp>
        <p:nvSpPr>
          <p:cNvPr id="22" name="Shape 20"/>
          <p:cNvSpPr/>
          <p:nvPr/>
        </p:nvSpPr>
        <p:spPr>
          <a:xfrm>
            <a:off x="10910069" y="4670599"/>
            <a:ext cx="6425431" cy="19050"/>
          </a:xfrm>
          <a:prstGeom prst="rect">
            <a:avLst/>
          </a:prstGeom>
          <a:solidFill>
            <a:srgbClr val="A53820"/>
          </a:solidFill>
          <a:ln/>
        </p:spPr>
      </p:sp>
      <p:sp>
        <p:nvSpPr>
          <p:cNvPr id="23" name="Text 21"/>
          <p:cNvSpPr/>
          <p:nvPr/>
        </p:nvSpPr>
        <p:spPr>
          <a:xfrm>
            <a:off x="10910069" y="4813474"/>
            <a:ext cx="361950" cy="4381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C05434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①</a:t>
            </a:r>
            <a:endParaRPr lang="en-US" sz="2100" dirty="0"/>
          </a:p>
        </p:txBody>
      </p:sp>
      <p:sp>
        <p:nvSpPr>
          <p:cNvPr id="24" name="Text 22"/>
          <p:cNvSpPr/>
          <p:nvPr/>
        </p:nvSpPr>
        <p:spPr>
          <a:xfrm>
            <a:off x="11386319" y="4813474"/>
            <a:ext cx="6154795" cy="35956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5000"/>
              </a:lnSpc>
              <a:buNone/>
            </a:pPr>
            <a:r>
              <a:rPr lang="en-US" sz="1875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Une assiette part seule, en avance sur les 3 autres</a:t>
            </a:r>
            <a:endParaRPr lang="en-US" sz="1875" dirty="0"/>
          </a:p>
        </p:txBody>
      </p:sp>
      <p:sp>
        <p:nvSpPr>
          <p:cNvPr id="25" name="Shape 23"/>
          <p:cNvSpPr/>
          <p:nvPr/>
        </p:nvSpPr>
        <p:spPr>
          <a:xfrm>
            <a:off x="10910069" y="5337349"/>
            <a:ext cx="6425431" cy="9525"/>
          </a:xfrm>
          <a:prstGeom prst="rect">
            <a:avLst/>
          </a:prstGeom>
          <a:solidFill>
            <a:srgbClr val="D8C8B0"/>
          </a:solidFill>
          <a:ln/>
        </p:spPr>
      </p:sp>
      <p:sp>
        <p:nvSpPr>
          <p:cNvPr id="26" name="Text 24"/>
          <p:cNvSpPr/>
          <p:nvPr/>
        </p:nvSpPr>
        <p:spPr>
          <a:xfrm>
            <a:off x="10910069" y="5470699"/>
            <a:ext cx="361950" cy="4381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C05434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②</a:t>
            </a:r>
            <a:endParaRPr lang="en-US" sz="2100" dirty="0"/>
          </a:p>
        </p:txBody>
      </p:sp>
      <p:sp>
        <p:nvSpPr>
          <p:cNvPr id="27" name="Text 25"/>
          <p:cNvSpPr/>
          <p:nvPr/>
        </p:nvSpPr>
        <p:spPr>
          <a:xfrm>
            <a:off x="11386319" y="5470699"/>
            <a:ext cx="5400906" cy="35956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5000"/>
              </a:lnSpc>
              <a:buNone/>
            </a:pPr>
            <a:r>
              <a:rPr lang="en-US" sz="1875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Le runner ne sait plus qui a commandé quoi</a:t>
            </a:r>
            <a:endParaRPr lang="en-US" sz="1875" dirty="0"/>
          </a:p>
        </p:txBody>
      </p:sp>
      <p:sp>
        <p:nvSpPr>
          <p:cNvPr id="28" name="Shape 26"/>
          <p:cNvSpPr/>
          <p:nvPr/>
        </p:nvSpPr>
        <p:spPr>
          <a:xfrm>
            <a:off x="10910069" y="6651799"/>
            <a:ext cx="6425431" cy="19050"/>
          </a:xfrm>
          <a:prstGeom prst="rect">
            <a:avLst/>
          </a:prstGeom>
          <a:solidFill>
            <a:srgbClr val="A53820"/>
          </a:solidFill>
          <a:ln/>
        </p:spPr>
      </p:sp>
      <p:sp>
        <p:nvSpPr>
          <p:cNvPr id="29" name="Shape 27"/>
          <p:cNvSpPr/>
          <p:nvPr/>
        </p:nvSpPr>
        <p:spPr>
          <a:xfrm>
            <a:off x="10910069" y="5994574"/>
            <a:ext cx="6425431" cy="9525"/>
          </a:xfrm>
          <a:prstGeom prst="rect">
            <a:avLst/>
          </a:prstGeom>
          <a:solidFill>
            <a:srgbClr val="D8C8B0"/>
          </a:solidFill>
          <a:ln/>
        </p:spPr>
      </p:sp>
      <p:sp>
        <p:nvSpPr>
          <p:cNvPr id="30" name="Text 28"/>
          <p:cNvSpPr/>
          <p:nvPr/>
        </p:nvSpPr>
        <p:spPr>
          <a:xfrm>
            <a:off x="10910069" y="6127924"/>
            <a:ext cx="361950" cy="4381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C05434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③</a:t>
            </a:r>
            <a:endParaRPr lang="en-US" sz="2100" dirty="0"/>
          </a:p>
        </p:txBody>
      </p:sp>
      <p:sp>
        <p:nvSpPr>
          <p:cNvPr id="31" name="Text 29"/>
          <p:cNvSpPr/>
          <p:nvPr/>
        </p:nvSpPr>
        <p:spPr>
          <a:xfrm>
            <a:off x="11386319" y="6127924"/>
            <a:ext cx="6043962" cy="35956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5000"/>
              </a:lnSpc>
              <a:buNone/>
            </a:pPr>
            <a:r>
              <a:rPr lang="en-US" sz="1875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L'annonce est mécanique, sans regarder le client</a:t>
            </a:r>
            <a:endParaRPr lang="en-US" sz="1875" dirty="0"/>
          </a:p>
        </p:txBody>
      </p:sp>
      <p:sp>
        <p:nvSpPr>
          <p:cNvPr id="32" name="Shape 30"/>
          <p:cNvSpPr/>
          <p:nvPr/>
        </p:nvSpPr>
        <p:spPr>
          <a:xfrm>
            <a:off x="533400" y="9846469"/>
            <a:ext cx="190500" cy="9525"/>
          </a:xfrm>
          <a:prstGeom prst="rect">
            <a:avLst/>
          </a:prstGeom>
          <a:solidFill>
            <a:srgbClr val="C8B79C"/>
          </a:solidFill>
          <a:ln/>
        </p:spPr>
      </p:sp>
      <p:sp>
        <p:nvSpPr>
          <p:cNvPr id="33" name="Text 31"/>
          <p:cNvSpPr/>
          <p:nvPr/>
        </p:nvSpPr>
        <p:spPr>
          <a:xfrm>
            <a:off x="809625" y="9739313"/>
            <a:ext cx="922883" cy="26193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350" b="1" spc="216" kern="0" dirty="0">
                <a:solidFill>
                  <a:srgbClr val="A1855F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JG + AB</a:t>
            </a:r>
            <a:endParaRPr lang="en-US" sz="135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7F0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52500" y="552450"/>
            <a:ext cx="18021300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spc="252" kern="0" dirty="0">
                <a:solidFill>
                  <a:srgbClr val="C05434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PARTIE II · BLOC D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952500" y="942975"/>
            <a:ext cx="18021300" cy="6247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4200" b="1" spc="-42" kern="0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La vente douce chez Léonie · Conseiller, pas vendre</a:t>
            </a:r>
            <a:endParaRPr lang="en-US" sz="4200" dirty="0"/>
          </a:p>
        </p:txBody>
      </p:sp>
      <p:sp>
        <p:nvSpPr>
          <p:cNvPr id="4" name="Text 2"/>
          <p:cNvSpPr/>
          <p:nvPr/>
        </p:nvSpPr>
        <p:spPr>
          <a:xfrm>
            <a:off x="952500" y="1643955"/>
            <a:ext cx="18021300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950" i="1" dirty="0">
                <a:solidFill>
                  <a:srgbClr val="543B28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La vente Léonie n'est pas de l'upselling agressif. C'est du conseil sincère.</a:t>
            </a:r>
            <a:endParaRPr lang="en-US" sz="1950" dirty="0"/>
          </a:p>
        </p:txBody>
      </p:sp>
      <p:sp>
        <p:nvSpPr>
          <p:cNvPr id="5" name="Shape 3"/>
          <p:cNvSpPr/>
          <p:nvPr/>
        </p:nvSpPr>
        <p:spPr>
          <a:xfrm>
            <a:off x="952500" y="2234505"/>
            <a:ext cx="4914900" cy="542925"/>
          </a:xfrm>
          <a:prstGeom prst="rect">
            <a:avLst/>
          </a:prstGeom>
          <a:solidFill>
            <a:srgbClr val="214422"/>
          </a:solidFill>
          <a:ln/>
        </p:spPr>
      </p:sp>
      <p:sp>
        <p:nvSpPr>
          <p:cNvPr id="6" name="Text 4"/>
          <p:cNvSpPr/>
          <p:nvPr/>
        </p:nvSpPr>
        <p:spPr>
          <a:xfrm>
            <a:off x="1162050" y="2358330"/>
            <a:ext cx="4643247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buNone/>
            </a:pPr>
            <a:r>
              <a:rPr lang="en-US" sz="1800" b="1" spc="126" kern="0" dirty="0">
                <a:solidFill>
                  <a:srgbClr val="FFFFFF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MOMENT</a:t>
            </a:r>
            <a:endParaRPr lang="en-US" sz="1800" dirty="0"/>
          </a:p>
        </p:txBody>
      </p:sp>
      <p:sp>
        <p:nvSpPr>
          <p:cNvPr id="7" name="Shape 5"/>
          <p:cNvSpPr/>
          <p:nvPr/>
        </p:nvSpPr>
        <p:spPr>
          <a:xfrm>
            <a:off x="5867400" y="2234505"/>
            <a:ext cx="11468100" cy="542925"/>
          </a:xfrm>
          <a:prstGeom prst="rect">
            <a:avLst/>
          </a:prstGeom>
          <a:solidFill>
            <a:srgbClr val="214422"/>
          </a:solidFill>
          <a:ln/>
        </p:spPr>
      </p:sp>
      <p:sp>
        <p:nvSpPr>
          <p:cNvPr id="8" name="Text 6"/>
          <p:cNvSpPr/>
          <p:nvPr/>
        </p:nvSpPr>
        <p:spPr>
          <a:xfrm>
            <a:off x="6076950" y="2358330"/>
            <a:ext cx="11393043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buNone/>
            </a:pPr>
            <a:r>
              <a:rPr lang="en-US" sz="1800" b="1" spc="126" kern="0" dirty="0">
                <a:solidFill>
                  <a:srgbClr val="FFFFFF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ACTION RECOMMANDÉE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952500" y="2777430"/>
            <a:ext cx="4914900" cy="1384771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0" name="Shape 8"/>
          <p:cNvSpPr/>
          <p:nvPr/>
        </p:nvSpPr>
        <p:spPr>
          <a:xfrm>
            <a:off x="952500" y="4152677"/>
            <a:ext cx="4914900" cy="9525"/>
          </a:xfrm>
          <a:prstGeom prst="rect">
            <a:avLst/>
          </a:prstGeom>
          <a:solidFill>
            <a:srgbClr val="D8C8B0"/>
          </a:solidFill>
          <a:ln/>
        </p:spPr>
      </p:sp>
      <p:sp>
        <p:nvSpPr>
          <p:cNvPr id="11" name="Text 9"/>
          <p:cNvSpPr/>
          <p:nvPr/>
        </p:nvSpPr>
        <p:spPr>
          <a:xfrm>
            <a:off x="1162050" y="2910780"/>
            <a:ext cx="4643247" cy="114664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buNone/>
            </a:pPr>
            <a:r>
              <a:rPr lang="en-US" sz="1950" b="1" dirty="0">
                <a:solidFill>
                  <a:srgbClr val="214422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Présentation carte</a:t>
            </a:r>
            <a:endParaRPr lang="en-US" sz="1950" dirty="0"/>
          </a:p>
        </p:txBody>
      </p:sp>
      <p:sp>
        <p:nvSpPr>
          <p:cNvPr id="12" name="Shape 10"/>
          <p:cNvSpPr/>
          <p:nvPr/>
        </p:nvSpPr>
        <p:spPr>
          <a:xfrm>
            <a:off x="5867400" y="2777430"/>
            <a:ext cx="11468100" cy="1384771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3" name="Shape 11"/>
          <p:cNvSpPr/>
          <p:nvPr/>
        </p:nvSpPr>
        <p:spPr>
          <a:xfrm>
            <a:off x="5867400" y="4152677"/>
            <a:ext cx="11468100" cy="9525"/>
          </a:xfrm>
          <a:prstGeom prst="rect">
            <a:avLst/>
          </a:prstGeom>
          <a:solidFill>
            <a:srgbClr val="D8C8B0"/>
          </a:solidFill>
          <a:ln/>
        </p:spPr>
      </p:sp>
      <p:sp>
        <p:nvSpPr>
          <p:cNvPr id="14" name="Text 12"/>
          <p:cNvSpPr/>
          <p:nvPr/>
        </p:nvSpPr>
        <p:spPr>
          <a:xfrm>
            <a:off x="6076950" y="2910780"/>
            <a:ext cx="11393043" cy="114664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buNone/>
            </a:pPr>
            <a:r>
              <a:rPr lang="en-US" sz="1950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Mettre en avant 1-2 plats signature + plat du jour</a:t>
            </a:r>
            <a:endParaRPr lang="en-US" sz="1950" dirty="0"/>
          </a:p>
        </p:txBody>
      </p:sp>
      <p:sp>
        <p:nvSpPr>
          <p:cNvPr id="15" name="Shape 13"/>
          <p:cNvSpPr/>
          <p:nvPr/>
        </p:nvSpPr>
        <p:spPr>
          <a:xfrm>
            <a:off x="952500" y="4162202"/>
            <a:ext cx="4914900" cy="1395785"/>
          </a:xfrm>
          <a:prstGeom prst="rect">
            <a:avLst/>
          </a:prstGeom>
          <a:solidFill>
            <a:srgbClr val="F7F0E6"/>
          </a:solidFill>
          <a:ln/>
        </p:spPr>
      </p:sp>
      <p:sp>
        <p:nvSpPr>
          <p:cNvPr id="16" name="Shape 14"/>
          <p:cNvSpPr/>
          <p:nvPr/>
        </p:nvSpPr>
        <p:spPr>
          <a:xfrm>
            <a:off x="952500" y="5548461"/>
            <a:ext cx="4914900" cy="9525"/>
          </a:xfrm>
          <a:prstGeom prst="rect">
            <a:avLst/>
          </a:prstGeom>
          <a:solidFill>
            <a:srgbClr val="D8C8B0"/>
          </a:solidFill>
          <a:ln/>
        </p:spPr>
      </p:sp>
      <p:sp>
        <p:nvSpPr>
          <p:cNvPr id="17" name="Text 15"/>
          <p:cNvSpPr/>
          <p:nvPr/>
        </p:nvSpPr>
        <p:spPr>
          <a:xfrm>
            <a:off x="1162050" y="4295552"/>
            <a:ext cx="4643247" cy="11576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buNone/>
            </a:pPr>
            <a:r>
              <a:rPr lang="en-US" sz="1950" b="1" dirty="0">
                <a:solidFill>
                  <a:srgbClr val="214422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Avant commande</a:t>
            </a:r>
            <a:endParaRPr lang="en-US" sz="1950" dirty="0"/>
          </a:p>
        </p:txBody>
      </p:sp>
      <p:sp>
        <p:nvSpPr>
          <p:cNvPr id="18" name="Shape 16"/>
          <p:cNvSpPr/>
          <p:nvPr/>
        </p:nvSpPr>
        <p:spPr>
          <a:xfrm>
            <a:off x="5867400" y="4162202"/>
            <a:ext cx="11468100" cy="1395785"/>
          </a:xfrm>
          <a:prstGeom prst="rect">
            <a:avLst/>
          </a:prstGeom>
          <a:solidFill>
            <a:srgbClr val="F7F0E6"/>
          </a:solidFill>
          <a:ln/>
        </p:spPr>
      </p:sp>
      <p:sp>
        <p:nvSpPr>
          <p:cNvPr id="19" name="Shape 17"/>
          <p:cNvSpPr/>
          <p:nvPr/>
        </p:nvSpPr>
        <p:spPr>
          <a:xfrm>
            <a:off x="5867400" y="5548461"/>
            <a:ext cx="11468100" cy="9525"/>
          </a:xfrm>
          <a:prstGeom prst="rect">
            <a:avLst/>
          </a:prstGeom>
          <a:solidFill>
            <a:srgbClr val="D8C8B0"/>
          </a:solidFill>
          <a:ln/>
        </p:spPr>
      </p:sp>
      <p:sp>
        <p:nvSpPr>
          <p:cNvPr id="20" name="Text 18"/>
          <p:cNvSpPr/>
          <p:nvPr/>
        </p:nvSpPr>
        <p:spPr>
          <a:xfrm>
            <a:off x="6076950" y="4295552"/>
            <a:ext cx="11393043" cy="11576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buNone/>
            </a:pPr>
            <a:r>
              <a:rPr lang="en-US" sz="1950" dirty="0">
                <a:solidFill>
                  <a:srgbClr val="22160D"/>
                </a:solidFill>
                <a:highlight>
                  <a:srgbClr val="F7F0E6"/>
                </a:highlight>
                <a:latin typeface="Majorant" pitchFamily="34" charset="0"/>
                <a:ea typeface="Majorant" pitchFamily="34" charset="-122"/>
                <a:cs typeface="Majorant" pitchFamily="34" charset="-120"/>
              </a:rPr>
              <a:t>Question ouverte : </a:t>
            </a:r>
            <a:pPr algn="l" indent="0" marL="0">
              <a:buNone/>
            </a:pPr>
            <a:r>
              <a:rPr lang="en-US" sz="1950" i="1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"Vous avez une préférence aujourd'hui ?"</a:t>
            </a:r>
            <a:endParaRPr lang="en-US" sz="1950" dirty="0"/>
          </a:p>
        </p:txBody>
      </p:sp>
      <p:sp>
        <p:nvSpPr>
          <p:cNvPr id="21" name="Shape 19"/>
          <p:cNvSpPr/>
          <p:nvPr/>
        </p:nvSpPr>
        <p:spPr>
          <a:xfrm>
            <a:off x="952500" y="5557986"/>
            <a:ext cx="4914900" cy="1395785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22" name="Shape 20"/>
          <p:cNvSpPr/>
          <p:nvPr/>
        </p:nvSpPr>
        <p:spPr>
          <a:xfrm>
            <a:off x="952500" y="6944246"/>
            <a:ext cx="4914900" cy="9525"/>
          </a:xfrm>
          <a:prstGeom prst="rect">
            <a:avLst/>
          </a:prstGeom>
          <a:solidFill>
            <a:srgbClr val="D8C8B0"/>
          </a:solidFill>
          <a:ln/>
        </p:spPr>
      </p:sp>
      <p:sp>
        <p:nvSpPr>
          <p:cNvPr id="23" name="Text 21"/>
          <p:cNvSpPr/>
          <p:nvPr/>
        </p:nvSpPr>
        <p:spPr>
          <a:xfrm>
            <a:off x="1162050" y="5691336"/>
            <a:ext cx="4643247" cy="11576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buNone/>
            </a:pPr>
            <a:r>
              <a:rPr lang="en-US" sz="1950" b="1" dirty="0">
                <a:solidFill>
                  <a:srgbClr val="214422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Apéritif</a:t>
            </a:r>
            <a:endParaRPr lang="en-US" sz="1950" dirty="0"/>
          </a:p>
        </p:txBody>
      </p:sp>
      <p:sp>
        <p:nvSpPr>
          <p:cNvPr id="24" name="Shape 22"/>
          <p:cNvSpPr/>
          <p:nvPr/>
        </p:nvSpPr>
        <p:spPr>
          <a:xfrm>
            <a:off x="5867400" y="5557986"/>
            <a:ext cx="11468100" cy="1395785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25" name="Shape 23"/>
          <p:cNvSpPr/>
          <p:nvPr/>
        </p:nvSpPr>
        <p:spPr>
          <a:xfrm>
            <a:off x="5867400" y="6944246"/>
            <a:ext cx="11468100" cy="9525"/>
          </a:xfrm>
          <a:prstGeom prst="rect">
            <a:avLst/>
          </a:prstGeom>
          <a:solidFill>
            <a:srgbClr val="D8C8B0"/>
          </a:solidFill>
          <a:ln/>
        </p:spPr>
      </p:sp>
      <p:sp>
        <p:nvSpPr>
          <p:cNvPr id="26" name="Text 24"/>
          <p:cNvSpPr/>
          <p:nvPr/>
        </p:nvSpPr>
        <p:spPr>
          <a:xfrm>
            <a:off x="6076950" y="5691336"/>
            <a:ext cx="11393043" cy="11576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buNone/>
            </a:pPr>
            <a:r>
              <a:rPr lang="en-US" sz="1950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Proposer 2 choix (dont 1 sans alcool maison)</a:t>
            </a:r>
            <a:endParaRPr lang="en-US" sz="1950" dirty="0"/>
          </a:p>
        </p:txBody>
      </p:sp>
      <p:sp>
        <p:nvSpPr>
          <p:cNvPr id="27" name="Shape 25"/>
          <p:cNvSpPr/>
          <p:nvPr/>
        </p:nvSpPr>
        <p:spPr>
          <a:xfrm>
            <a:off x="952500" y="6953771"/>
            <a:ext cx="4914900" cy="1395785"/>
          </a:xfrm>
          <a:prstGeom prst="rect">
            <a:avLst/>
          </a:prstGeom>
          <a:solidFill>
            <a:srgbClr val="F7F0E6"/>
          </a:solidFill>
          <a:ln/>
        </p:spPr>
      </p:sp>
      <p:sp>
        <p:nvSpPr>
          <p:cNvPr id="28" name="Shape 26"/>
          <p:cNvSpPr/>
          <p:nvPr/>
        </p:nvSpPr>
        <p:spPr>
          <a:xfrm>
            <a:off x="952500" y="8340030"/>
            <a:ext cx="4914900" cy="9525"/>
          </a:xfrm>
          <a:prstGeom prst="rect">
            <a:avLst/>
          </a:prstGeom>
          <a:solidFill>
            <a:srgbClr val="D8C8B0"/>
          </a:solidFill>
          <a:ln/>
        </p:spPr>
      </p:sp>
      <p:sp>
        <p:nvSpPr>
          <p:cNvPr id="29" name="Text 27"/>
          <p:cNvSpPr/>
          <p:nvPr/>
        </p:nvSpPr>
        <p:spPr>
          <a:xfrm>
            <a:off x="1162050" y="7087121"/>
            <a:ext cx="4643247" cy="11576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buNone/>
            </a:pPr>
            <a:r>
              <a:rPr lang="en-US" sz="1950" b="1" dirty="0">
                <a:solidFill>
                  <a:srgbClr val="214422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Pendant le repas</a:t>
            </a:r>
            <a:endParaRPr lang="en-US" sz="1950" dirty="0"/>
          </a:p>
        </p:txBody>
      </p:sp>
      <p:sp>
        <p:nvSpPr>
          <p:cNvPr id="30" name="Shape 28"/>
          <p:cNvSpPr/>
          <p:nvPr/>
        </p:nvSpPr>
        <p:spPr>
          <a:xfrm>
            <a:off x="5867400" y="6953771"/>
            <a:ext cx="11468100" cy="1395785"/>
          </a:xfrm>
          <a:prstGeom prst="rect">
            <a:avLst/>
          </a:prstGeom>
          <a:solidFill>
            <a:srgbClr val="F7F0E6"/>
          </a:solidFill>
          <a:ln/>
        </p:spPr>
      </p:sp>
      <p:sp>
        <p:nvSpPr>
          <p:cNvPr id="31" name="Shape 29"/>
          <p:cNvSpPr/>
          <p:nvPr/>
        </p:nvSpPr>
        <p:spPr>
          <a:xfrm>
            <a:off x="5867400" y="8340030"/>
            <a:ext cx="11468100" cy="9525"/>
          </a:xfrm>
          <a:prstGeom prst="rect">
            <a:avLst/>
          </a:prstGeom>
          <a:solidFill>
            <a:srgbClr val="D8C8B0"/>
          </a:solidFill>
          <a:ln/>
        </p:spPr>
      </p:sp>
      <p:sp>
        <p:nvSpPr>
          <p:cNvPr id="32" name="Text 30"/>
          <p:cNvSpPr/>
          <p:nvPr/>
        </p:nvSpPr>
        <p:spPr>
          <a:xfrm>
            <a:off x="6076950" y="7087121"/>
            <a:ext cx="11393043" cy="11576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buNone/>
            </a:pPr>
            <a:r>
              <a:rPr lang="en-US" sz="1950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Accord mets &amp; vins régionaux</a:t>
            </a:r>
            <a:endParaRPr lang="en-US" sz="1950" dirty="0"/>
          </a:p>
        </p:txBody>
      </p:sp>
      <p:sp>
        <p:nvSpPr>
          <p:cNvPr id="33" name="Shape 31"/>
          <p:cNvSpPr/>
          <p:nvPr/>
        </p:nvSpPr>
        <p:spPr>
          <a:xfrm>
            <a:off x="952500" y="8349555"/>
            <a:ext cx="4914900" cy="1384995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4" name="Text 32"/>
          <p:cNvSpPr/>
          <p:nvPr/>
        </p:nvSpPr>
        <p:spPr>
          <a:xfrm>
            <a:off x="1162050" y="8482905"/>
            <a:ext cx="4643247" cy="115639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buNone/>
            </a:pPr>
            <a:r>
              <a:rPr lang="en-US" sz="1950" b="1" dirty="0">
                <a:solidFill>
                  <a:srgbClr val="214422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Fin de repas</a:t>
            </a:r>
            <a:endParaRPr lang="en-US" sz="1950" dirty="0"/>
          </a:p>
        </p:txBody>
      </p:sp>
      <p:sp>
        <p:nvSpPr>
          <p:cNvPr id="35" name="Shape 33"/>
          <p:cNvSpPr/>
          <p:nvPr/>
        </p:nvSpPr>
        <p:spPr>
          <a:xfrm>
            <a:off x="5867400" y="8349555"/>
            <a:ext cx="11468100" cy="1384995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6" name="Text 34"/>
          <p:cNvSpPr/>
          <p:nvPr/>
        </p:nvSpPr>
        <p:spPr>
          <a:xfrm>
            <a:off x="6076950" y="8482905"/>
            <a:ext cx="11393043" cy="115639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buNone/>
            </a:pPr>
            <a:r>
              <a:rPr lang="en-US" sz="1950" dirty="0">
                <a:solidFill>
                  <a:srgbClr val="22160D"/>
                </a:solidFill>
                <a:highlight>
                  <a:srgbClr val="FFFFFF"/>
                </a:highlight>
                <a:latin typeface="Majorant" pitchFamily="34" charset="0"/>
                <a:ea typeface="Majorant" pitchFamily="34" charset="-122"/>
                <a:cs typeface="Majorant" pitchFamily="34" charset="-120"/>
              </a:rPr>
              <a:t>Suggestion dessert active : </a:t>
            </a:r>
            <a:pPr algn="l" indent="0" marL="0">
              <a:buNone/>
            </a:pPr>
            <a:r>
              <a:rPr lang="en-US" sz="1950" i="1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"Le clafoutis sort juste du four"</a:t>
            </a:r>
            <a:endParaRPr lang="en-US" sz="1950" dirty="0"/>
          </a:p>
        </p:txBody>
      </p:sp>
      <p:sp>
        <p:nvSpPr>
          <p:cNvPr id="37" name="Shape 35"/>
          <p:cNvSpPr/>
          <p:nvPr/>
        </p:nvSpPr>
        <p:spPr>
          <a:xfrm>
            <a:off x="533400" y="9846469"/>
            <a:ext cx="190500" cy="9525"/>
          </a:xfrm>
          <a:prstGeom prst="rect">
            <a:avLst/>
          </a:prstGeom>
          <a:solidFill>
            <a:srgbClr val="C8B79C"/>
          </a:solidFill>
          <a:ln/>
        </p:spPr>
      </p:sp>
      <p:sp>
        <p:nvSpPr>
          <p:cNvPr id="38" name="Text 36"/>
          <p:cNvSpPr/>
          <p:nvPr/>
        </p:nvSpPr>
        <p:spPr>
          <a:xfrm>
            <a:off x="809625" y="9739313"/>
            <a:ext cx="377130" cy="26193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350" b="1" spc="216" kern="0" dirty="0">
                <a:solidFill>
                  <a:srgbClr val="A1855F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JG</a:t>
            </a:r>
            <a:endParaRPr lang="en-US" sz="135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7F0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52500" y="495300"/>
            <a:ext cx="18021300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spc="252" kern="0" dirty="0">
                <a:solidFill>
                  <a:srgbClr val="C05434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PARTIE II · BLOC D SUITE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952500" y="885825"/>
            <a:ext cx="18021300" cy="60387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4050" b="1" spc="-40" kern="0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6 techniques · Exemples concrets</a:t>
            </a:r>
            <a:endParaRPr lang="en-US" sz="4050" dirty="0"/>
          </a:p>
        </p:txBody>
      </p:sp>
      <p:sp>
        <p:nvSpPr>
          <p:cNvPr id="4" name="Shape 2"/>
          <p:cNvSpPr/>
          <p:nvPr/>
        </p:nvSpPr>
        <p:spPr>
          <a:xfrm>
            <a:off x="952500" y="3315742"/>
            <a:ext cx="4587180" cy="523875"/>
          </a:xfrm>
          <a:prstGeom prst="rect">
            <a:avLst/>
          </a:prstGeom>
          <a:solidFill>
            <a:srgbClr val="214422"/>
          </a:solidFill>
          <a:ln/>
        </p:spPr>
      </p:sp>
      <p:sp>
        <p:nvSpPr>
          <p:cNvPr id="5" name="Text 3"/>
          <p:cNvSpPr/>
          <p:nvPr/>
        </p:nvSpPr>
        <p:spPr>
          <a:xfrm>
            <a:off x="1143000" y="3430042"/>
            <a:ext cx="4343796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buNone/>
            </a:pPr>
            <a:r>
              <a:rPr lang="en-US" sz="1800" b="1" spc="108" kern="0" dirty="0">
                <a:solidFill>
                  <a:srgbClr val="FFFFFF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TECHNIQUE</a:t>
            </a:r>
            <a:endParaRPr lang="en-US" sz="1800" dirty="0"/>
          </a:p>
        </p:txBody>
      </p:sp>
      <p:sp>
        <p:nvSpPr>
          <p:cNvPr id="6" name="Shape 4"/>
          <p:cNvSpPr/>
          <p:nvPr/>
        </p:nvSpPr>
        <p:spPr>
          <a:xfrm>
            <a:off x="5539680" y="3315742"/>
            <a:ext cx="11795820" cy="523875"/>
          </a:xfrm>
          <a:prstGeom prst="rect">
            <a:avLst/>
          </a:prstGeom>
          <a:solidFill>
            <a:srgbClr val="214422"/>
          </a:solidFill>
          <a:ln/>
        </p:spPr>
      </p:sp>
      <p:sp>
        <p:nvSpPr>
          <p:cNvPr id="7" name="Text 5"/>
          <p:cNvSpPr/>
          <p:nvPr/>
        </p:nvSpPr>
        <p:spPr>
          <a:xfrm>
            <a:off x="5730180" y="3430042"/>
            <a:ext cx="11768694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buNone/>
            </a:pPr>
            <a:r>
              <a:rPr lang="en-US" sz="1800" b="1" spc="108" kern="0" dirty="0">
                <a:solidFill>
                  <a:srgbClr val="FFFFFF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EXEMPLE</a:t>
            </a:r>
            <a:endParaRPr lang="en-US" sz="1800" dirty="0"/>
          </a:p>
        </p:txBody>
      </p:sp>
      <p:sp>
        <p:nvSpPr>
          <p:cNvPr id="8" name="Shape 6"/>
          <p:cNvSpPr/>
          <p:nvPr/>
        </p:nvSpPr>
        <p:spPr>
          <a:xfrm>
            <a:off x="952500" y="3839617"/>
            <a:ext cx="4587180" cy="542925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9" name="Shape 7"/>
          <p:cNvSpPr/>
          <p:nvPr/>
        </p:nvSpPr>
        <p:spPr>
          <a:xfrm>
            <a:off x="952500" y="4373017"/>
            <a:ext cx="4587180" cy="9525"/>
          </a:xfrm>
          <a:prstGeom prst="rect">
            <a:avLst/>
          </a:prstGeom>
          <a:solidFill>
            <a:srgbClr val="D8C8B0"/>
          </a:solidFill>
          <a:ln/>
        </p:spPr>
      </p:sp>
      <p:sp>
        <p:nvSpPr>
          <p:cNvPr id="10" name="Text 8"/>
          <p:cNvSpPr/>
          <p:nvPr/>
        </p:nvSpPr>
        <p:spPr>
          <a:xfrm>
            <a:off x="1143000" y="3953917"/>
            <a:ext cx="4343796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buNone/>
            </a:pPr>
            <a:r>
              <a:rPr lang="en-US" sz="1875" b="1" dirty="0">
                <a:solidFill>
                  <a:srgbClr val="214422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Suggestion descriptive</a:t>
            </a:r>
            <a:endParaRPr lang="en-US" sz="1875" dirty="0"/>
          </a:p>
        </p:txBody>
      </p:sp>
      <p:sp>
        <p:nvSpPr>
          <p:cNvPr id="11" name="Shape 9"/>
          <p:cNvSpPr/>
          <p:nvPr/>
        </p:nvSpPr>
        <p:spPr>
          <a:xfrm>
            <a:off x="5539680" y="3839617"/>
            <a:ext cx="11795820" cy="542925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2" name="Shape 10"/>
          <p:cNvSpPr/>
          <p:nvPr/>
        </p:nvSpPr>
        <p:spPr>
          <a:xfrm>
            <a:off x="5539680" y="4373017"/>
            <a:ext cx="11795820" cy="9525"/>
          </a:xfrm>
          <a:prstGeom prst="rect">
            <a:avLst/>
          </a:prstGeom>
          <a:solidFill>
            <a:srgbClr val="D8C8B0"/>
          </a:solidFill>
          <a:ln/>
        </p:spPr>
      </p:sp>
      <p:sp>
        <p:nvSpPr>
          <p:cNvPr id="13" name="Text 11"/>
          <p:cNvSpPr/>
          <p:nvPr/>
        </p:nvSpPr>
        <p:spPr>
          <a:xfrm>
            <a:off x="5730180" y="3953917"/>
            <a:ext cx="11768694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buNone/>
            </a:pPr>
            <a:r>
              <a:rPr lang="en-US" sz="1875" i="1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"Le bœuf confit est cuit 7h dans son jus, très tendre."</a:t>
            </a:r>
            <a:endParaRPr lang="en-US" sz="1875" dirty="0"/>
          </a:p>
        </p:txBody>
      </p:sp>
      <p:sp>
        <p:nvSpPr>
          <p:cNvPr id="14" name="Shape 12"/>
          <p:cNvSpPr/>
          <p:nvPr/>
        </p:nvSpPr>
        <p:spPr>
          <a:xfrm>
            <a:off x="952500" y="4382542"/>
            <a:ext cx="4587180" cy="547688"/>
          </a:xfrm>
          <a:prstGeom prst="rect">
            <a:avLst/>
          </a:prstGeom>
          <a:solidFill>
            <a:srgbClr val="F7F0E6"/>
          </a:solidFill>
          <a:ln/>
        </p:spPr>
      </p:sp>
      <p:sp>
        <p:nvSpPr>
          <p:cNvPr id="15" name="Shape 13"/>
          <p:cNvSpPr/>
          <p:nvPr/>
        </p:nvSpPr>
        <p:spPr>
          <a:xfrm>
            <a:off x="952500" y="4920704"/>
            <a:ext cx="4587180" cy="9525"/>
          </a:xfrm>
          <a:prstGeom prst="rect">
            <a:avLst/>
          </a:prstGeom>
          <a:solidFill>
            <a:srgbClr val="D8C8B0"/>
          </a:solidFill>
          <a:ln/>
        </p:spPr>
      </p:sp>
      <p:sp>
        <p:nvSpPr>
          <p:cNvPr id="16" name="Text 14"/>
          <p:cNvSpPr/>
          <p:nvPr/>
        </p:nvSpPr>
        <p:spPr>
          <a:xfrm>
            <a:off x="1143000" y="4496842"/>
            <a:ext cx="4343796" cy="3476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buNone/>
            </a:pPr>
            <a:r>
              <a:rPr lang="en-US" sz="1875" b="1" dirty="0">
                <a:solidFill>
                  <a:srgbClr val="214422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Projection émotionnelle</a:t>
            </a:r>
            <a:endParaRPr lang="en-US" sz="1875" dirty="0"/>
          </a:p>
        </p:txBody>
      </p:sp>
      <p:sp>
        <p:nvSpPr>
          <p:cNvPr id="17" name="Shape 15"/>
          <p:cNvSpPr/>
          <p:nvPr/>
        </p:nvSpPr>
        <p:spPr>
          <a:xfrm>
            <a:off x="5539680" y="4382542"/>
            <a:ext cx="11795820" cy="547688"/>
          </a:xfrm>
          <a:prstGeom prst="rect">
            <a:avLst/>
          </a:prstGeom>
          <a:solidFill>
            <a:srgbClr val="F7F0E6"/>
          </a:solidFill>
          <a:ln/>
        </p:spPr>
      </p:sp>
      <p:sp>
        <p:nvSpPr>
          <p:cNvPr id="18" name="Shape 16"/>
          <p:cNvSpPr/>
          <p:nvPr/>
        </p:nvSpPr>
        <p:spPr>
          <a:xfrm>
            <a:off x="5539680" y="4920704"/>
            <a:ext cx="11795820" cy="9525"/>
          </a:xfrm>
          <a:prstGeom prst="rect">
            <a:avLst/>
          </a:prstGeom>
          <a:solidFill>
            <a:srgbClr val="D8C8B0"/>
          </a:solidFill>
          <a:ln/>
        </p:spPr>
      </p:sp>
      <p:sp>
        <p:nvSpPr>
          <p:cNvPr id="19" name="Text 17"/>
          <p:cNvSpPr/>
          <p:nvPr/>
        </p:nvSpPr>
        <p:spPr>
          <a:xfrm>
            <a:off x="5730180" y="4496842"/>
            <a:ext cx="11768694" cy="3476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buNone/>
            </a:pPr>
            <a:r>
              <a:rPr lang="en-US" sz="1875" i="1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"C'est le plat préféré des habitués le dimanche."</a:t>
            </a:r>
            <a:endParaRPr lang="en-US" sz="1875" dirty="0"/>
          </a:p>
        </p:txBody>
      </p:sp>
      <p:sp>
        <p:nvSpPr>
          <p:cNvPr id="20" name="Shape 18"/>
          <p:cNvSpPr/>
          <p:nvPr/>
        </p:nvSpPr>
        <p:spPr>
          <a:xfrm>
            <a:off x="952500" y="4930229"/>
            <a:ext cx="4587180" cy="547688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21" name="Shape 19"/>
          <p:cNvSpPr/>
          <p:nvPr/>
        </p:nvSpPr>
        <p:spPr>
          <a:xfrm>
            <a:off x="952500" y="5468392"/>
            <a:ext cx="4587180" cy="9525"/>
          </a:xfrm>
          <a:prstGeom prst="rect">
            <a:avLst/>
          </a:prstGeom>
          <a:solidFill>
            <a:srgbClr val="D8C8B0"/>
          </a:solidFill>
          <a:ln/>
        </p:spPr>
      </p:sp>
      <p:sp>
        <p:nvSpPr>
          <p:cNvPr id="22" name="Text 20"/>
          <p:cNvSpPr/>
          <p:nvPr/>
        </p:nvSpPr>
        <p:spPr>
          <a:xfrm>
            <a:off x="1143000" y="5044529"/>
            <a:ext cx="4343796" cy="3476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buNone/>
            </a:pPr>
            <a:r>
              <a:rPr lang="en-US" sz="1875" b="1" dirty="0">
                <a:solidFill>
                  <a:srgbClr val="214422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Appel à la rareté</a:t>
            </a:r>
            <a:endParaRPr lang="en-US" sz="1875" dirty="0"/>
          </a:p>
        </p:txBody>
      </p:sp>
      <p:sp>
        <p:nvSpPr>
          <p:cNvPr id="23" name="Shape 21"/>
          <p:cNvSpPr/>
          <p:nvPr/>
        </p:nvSpPr>
        <p:spPr>
          <a:xfrm>
            <a:off x="5539680" y="4930229"/>
            <a:ext cx="11795820" cy="547688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24" name="Shape 22"/>
          <p:cNvSpPr/>
          <p:nvPr/>
        </p:nvSpPr>
        <p:spPr>
          <a:xfrm>
            <a:off x="5539680" y="5468392"/>
            <a:ext cx="11795820" cy="9525"/>
          </a:xfrm>
          <a:prstGeom prst="rect">
            <a:avLst/>
          </a:prstGeom>
          <a:solidFill>
            <a:srgbClr val="D8C8B0"/>
          </a:solidFill>
          <a:ln/>
        </p:spPr>
      </p:sp>
      <p:sp>
        <p:nvSpPr>
          <p:cNvPr id="25" name="Text 23"/>
          <p:cNvSpPr/>
          <p:nvPr/>
        </p:nvSpPr>
        <p:spPr>
          <a:xfrm>
            <a:off x="5730180" y="5044529"/>
            <a:ext cx="11768694" cy="3476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buNone/>
            </a:pPr>
            <a:r>
              <a:rPr lang="en-US" sz="1875" i="1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"On n'en prépare que 10 portions par jour."</a:t>
            </a:r>
            <a:endParaRPr lang="en-US" sz="1875" dirty="0"/>
          </a:p>
        </p:txBody>
      </p:sp>
      <p:sp>
        <p:nvSpPr>
          <p:cNvPr id="26" name="Shape 24"/>
          <p:cNvSpPr/>
          <p:nvPr/>
        </p:nvSpPr>
        <p:spPr>
          <a:xfrm>
            <a:off x="952500" y="5477917"/>
            <a:ext cx="4587180" cy="547688"/>
          </a:xfrm>
          <a:prstGeom prst="rect">
            <a:avLst/>
          </a:prstGeom>
          <a:solidFill>
            <a:srgbClr val="F7F0E6"/>
          </a:solidFill>
          <a:ln/>
        </p:spPr>
      </p:sp>
      <p:sp>
        <p:nvSpPr>
          <p:cNvPr id="27" name="Shape 25"/>
          <p:cNvSpPr/>
          <p:nvPr/>
        </p:nvSpPr>
        <p:spPr>
          <a:xfrm>
            <a:off x="952500" y="6016079"/>
            <a:ext cx="4587180" cy="9525"/>
          </a:xfrm>
          <a:prstGeom prst="rect">
            <a:avLst/>
          </a:prstGeom>
          <a:solidFill>
            <a:srgbClr val="D8C8B0"/>
          </a:solidFill>
          <a:ln/>
        </p:spPr>
      </p:sp>
      <p:sp>
        <p:nvSpPr>
          <p:cNvPr id="28" name="Text 26"/>
          <p:cNvSpPr/>
          <p:nvPr/>
        </p:nvSpPr>
        <p:spPr>
          <a:xfrm>
            <a:off x="1143000" y="5592217"/>
            <a:ext cx="4343796" cy="3476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buNone/>
            </a:pPr>
            <a:r>
              <a:rPr lang="en-US" sz="1875" b="1" dirty="0">
                <a:solidFill>
                  <a:srgbClr val="214422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Implication personnelle</a:t>
            </a:r>
            <a:endParaRPr lang="en-US" sz="1875" dirty="0"/>
          </a:p>
        </p:txBody>
      </p:sp>
      <p:sp>
        <p:nvSpPr>
          <p:cNvPr id="29" name="Shape 27"/>
          <p:cNvSpPr/>
          <p:nvPr/>
        </p:nvSpPr>
        <p:spPr>
          <a:xfrm>
            <a:off x="5539680" y="5477917"/>
            <a:ext cx="11795820" cy="547688"/>
          </a:xfrm>
          <a:prstGeom prst="rect">
            <a:avLst/>
          </a:prstGeom>
          <a:solidFill>
            <a:srgbClr val="F7F0E6"/>
          </a:solidFill>
          <a:ln/>
        </p:spPr>
      </p:sp>
      <p:sp>
        <p:nvSpPr>
          <p:cNvPr id="30" name="Shape 28"/>
          <p:cNvSpPr/>
          <p:nvPr/>
        </p:nvSpPr>
        <p:spPr>
          <a:xfrm>
            <a:off x="5539680" y="6016079"/>
            <a:ext cx="11795820" cy="9525"/>
          </a:xfrm>
          <a:prstGeom prst="rect">
            <a:avLst/>
          </a:prstGeom>
          <a:solidFill>
            <a:srgbClr val="D8C8B0"/>
          </a:solidFill>
          <a:ln/>
        </p:spPr>
      </p:sp>
      <p:sp>
        <p:nvSpPr>
          <p:cNvPr id="31" name="Text 29"/>
          <p:cNvSpPr/>
          <p:nvPr/>
        </p:nvSpPr>
        <p:spPr>
          <a:xfrm>
            <a:off x="5730180" y="5592217"/>
            <a:ext cx="11768694" cy="3476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buNone/>
            </a:pPr>
            <a:r>
              <a:rPr lang="en-US" sz="1875" i="1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"Si je peux me permettre, je le prends souvent avec le gratin du jour."</a:t>
            </a:r>
            <a:endParaRPr lang="en-US" sz="1875" dirty="0"/>
          </a:p>
        </p:txBody>
      </p:sp>
      <p:sp>
        <p:nvSpPr>
          <p:cNvPr id="32" name="Shape 30"/>
          <p:cNvSpPr/>
          <p:nvPr/>
        </p:nvSpPr>
        <p:spPr>
          <a:xfrm>
            <a:off x="952500" y="6025604"/>
            <a:ext cx="4587180" cy="547688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3" name="Shape 31"/>
          <p:cNvSpPr/>
          <p:nvPr/>
        </p:nvSpPr>
        <p:spPr>
          <a:xfrm>
            <a:off x="952500" y="6563767"/>
            <a:ext cx="4587180" cy="9525"/>
          </a:xfrm>
          <a:prstGeom prst="rect">
            <a:avLst/>
          </a:prstGeom>
          <a:solidFill>
            <a:srgbClr val="D8C8B0"/>
          </a:solidFill>
          <a:ln/>
        </p:spPr>
      </p:sp>
      <p:sp>
        <p:nvSpPr>
          <p:cNvPr id="34" name="Text 32"/>
          <p:cNvSpPr/>
          <p:nvPr/>
        </p:nvSpPr>
        <p:spPr>
          <a:xfrm>
            <a:off x="1143000" y="6139904"/>
            <a:ext cx="4343796" cy="3476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buNone/>
            </a:pPr>
            <a:r>
              <a:rPr lang="en-US" sz="1875" b="1" dirty="0">
                <a:solidFill>
                  <a:srgbClr val="214422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Couplage produit</a:t>
            </a:r>
            <a:endParaRPr lang="en-US" sz="1875" dirty="0"/>
          </a:p>
        </p:txBody>
      </p:sp>
      <p:sp>
        <p:nvSpPr>
          <p:cNvPr id="35" name="Shape 33"/>
          <p:cNvSpPr/>
          <p:nvPr/>
        </p:nvSpPr>
        <p:spPr>
          <a:xfrm>
            <a:off x="5539680" y="6025604"/>
            <a:ext cx="11795820" cy="547688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6" name="Shape 34"/>
          <p:cNvSpPr/>
          <p:nvPr/>
        </p:nvSpPr>
        <p:spPr>
          <a:xfrm>
            <a:off x="5539680" y="6563767"/>
            <a:ext cx="11795820" cy="9525"/>
          </a:xfrm>
          <a:prstGeom prst="rect">
            <a:avLst/>
          </a:prstGeom>
          <a:solidFill>
            <a:srgbClr val="D8C8B0"/>
          </a:solidFill>
          <a:ln/>
        </p:spPr>
      </p:sp>
      <p:sp>
        <p:nvSpPr>
          <p:cNvPr id="37" name="Text 35"/>
          <p:cNvSpPr/>
          <p:nvPr/>
        </p:nvSpPr>
        <p:spPr>
          <a:xfrm>
            <a:off x="5730180" y="6139904"/>
            <a:ext cx="11768694" cy="3476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buNone/>
            </a:pPr>
            <a:r>
              <a:rPr lang="en-US" sz="1875" i="1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"Ce vin rouge du coin accompagne très bien la joue de porc."</a:t>
            </a:r>
            <a:endParaRPr lang="en-US" sz="1875" dirty="0"/>
          </a:p>
        </p:txBody>
      </p:sp>
      <p:sp>
        <p:nvSpPr>
          <p:cNvPr id="38" name="Shape 36"/>
          <p:cNvSpPr/>
          <p:nvPr/>
        </p:nvSpPr>
        <p:spPr>
          <a:xfrm>
            <a:off x="952500" y="6573292"/>
            <a:ext cx="4587180" cy="542925"/>
          </a:xfrm>
          <a:prstGeom prst="rect">
            <a:avLst/>
          </a:prstGeom>
          <a:solidFill>
            <a:srgbClr val="F7F0E6"/>
          </a:solidFill>
          <a:ln/>
        </p:spPr>
      </p:sp>
      <p:sp>
        <p:nvSpPr>
          <p:cNvPr id="39" name="Text 37"/>
          <p:cNvSpPr/>
          <p:nvPr/>
        </p:nvSpPr>
        <p:spPr>
          <a:xfrm>
            <a:off x="1143000" y="6687592"/>
            <a:ext cx="4343796" cy="3524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buNone/>
            </a:pPr>
            <a:r>
              <a:rPr lang="en-US" sz="1875" b="1" dirty="0">
                <a:solidFill>
                  <a:srgbClr val="214422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Réassurance client</a:t>
            </a:r>
            <a:endParaRPr lang="en-US" sz="1875" dirty="0"/>
          </a:p>
        </p:txBody>
      </p:sp>
      <p:sp>
        <p:nvSpPr>
          <p:cNvPr id="40" name="Shape 38"/>
          <p:cNvSpPr/>
          <p:nvPr/>
        </p:nvSpPr>
        <p:spPr>
          <a:xfrm>
            <a:off x="5539680" y="6573292"/>
            <a:ext cx="11795820" cy="542925"/>
          </a:xfrm>
          <a:prstGeom prst="rect">
            <a:avLst/>
          </a:prstGeom>
          <a:solidFill>
            <a:srgbClr val="F7F0E6"/>
          </a:solidFill>
          <a:ln/>
        </p:spPr>
      </p:sp>
      <p:sp>
        <p:nvSpPr>
          <p:cNvPr id="41" name="Text 39"/>
          <p:cNvSpPr/>
          <p:nvPr/>
        </p:nvSpPr>
        <p:spPr>
          <a:xfrm>
            <a:off x="5730180" y="6687592"/>
            <a:ext cx="11768694" cy="3524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buNone/>
            </a:pPr>
            <a:r>
              <a:rPr lang="en-US" sz="1875" i="1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"Si vous hésitez, je peux vous montrer la portion."</a:t>
            </a:r>
            <a:endParaRPr lang="en-US" sz="1875" dirty="0"/>
          </a:p>
        </p:txBody>
      </p:sp>
      <p:sp>
        <p:nvSpPr>
          <p:cNvPr id="42" name="Shape 40"/>
          <p:cNvSpPr/>
          <p:nvPr/>
        </p:nvSpPr>
        <p:spPr>
          <a:xfrm>
            <a:off x="952500" y="8923139"/>
            <a:ext cx="8096250" cy="868561"/>
          </a:xfrm>
          <a:prstGeom prst="rect">
            <a:avLst/>
          </a:prstGeom>
          <a:solidFill>
            <a:srgbClr val="FADDC9"/>
          </a:solidFill>
          <a:ln/>
        </p:spPr>
      </p:sp>
      <p:sp>
        <p:nvSpPr>
          <p:cNvPr id="43" name="Shape 41"/>
          <p:cNvSpPr/>
          <p:nvPr/>
        </p:nvSpPr>
        <p:spPr>
          <a:xfrm>
            <a:off x="952500" y="8923139"/>
            <a:ext cx="38100" cy="868561"/>
          </a:xfrm>
          <a:prstGeom prst="rect">
            <a:avLst/>
          </a:prstGeom>
          <a:solidFill>
            <a:srgbClr val="C05434"/>
          </a:solidFill>
          <a:ln/>
        </p:spPr>
      </p:sp>
      <p:sp>
        <p:nvSpPr>
          <p:cNvPr id="44" name="Text 42"/>
          <p:cNvSpPr/>
          <p:nvPr/>
        </p:nvSpPr>
        <p:spPr>
          <a:xfrm>
            <a:off x="1181100" y="9037439"/>
            <a:ext cx="7907465" cy="67806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0000"/>
              </a:lnSpc>
              <a:buNone/>
            </a:pPr>
            <a:r>
              <a:rPr lang="en-US" sz="1800" b="1" dirty="0">
                <a:solidFill>
                  <a:srgbClr val="543B28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Règle : </a:t>
            </a:r>
            <a:pPr algn="l" indent="0" marL="0">
              <a:lnSpc>
                <a:spcPct val="140000"/>
              </a:lnSpc>
              <a:buNone/>
            </a:pPr>
            <a:r>
              <a:rPr lang="en-US" sz="1800" dirty="0">
                <a:solidFill>
                  <a:srgbClr val="543B28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On ne suggère jamais deux fois la même chose. Si le client dit non, on passe.</a:t>
            </a:r>
            <a:endParaRPr lang="en-US" sz="1800" dirty="0"/>
          </a:p>
        </p:txBody>
      </p:sp>
      <p:sp>
        <p:nvSpPr>
          <p:cNvPr id="45" name="Shape 43"/>
          <p:cNvSpPr/>
          <p:nvPr/>
        </p:nvSpPr>
        <p:spPr>
          <a:xfrm>
            <a:off x="9239250" y="8923139"/>
            <a:ext cx="8096250" cy="868561"/>
          </a:xfrm>
          <a:prstGeom prst="rect">
            <a:avLst/>
          </a:prstGeom>
          <a:solidFill>
            <a:srgbClr val="D6E8D7"/>
          </a:solidFill>
          <a:ln/>
        </p:spPr>
      </p:sp>
      <p:sp>
        <p:nvSpPr>
          <p:cNvPr id="46" name="Shape 44"/>
          <p:cNvSpPr/>
          <p:nvPr/>
        </p:nvSpPr>
        <p:spPr>
          <a:xfrm>
            <a:off x="9239250" y="8923139"/>
            <a:ext cx="38100" cy="868561"/>
          </a:xfrm>
          <a:prstGeom prst="rect">
            <a:avLst/>
          </a:prstGeom>
          <a:solidFill>
            <a:srgbClr val="214422"/>
          </a:solidFill>
          <a:ln/>
        </p:spPr>
      </p:sp>
      <p:sp>
        <p:nvSpPr>
          <p:cNvPr id="47" name="Text 45"/>
          <p:cNvSpPr/>
          <p:nvPr/>
        </p:nvSpPr>
        <p:spPr>
          <a:xfrm>
            <a:off x="9467850" y="9037439"/>
            <a:ext cx="7907465" cy="67806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0000"/>
              </a:lnSpc>
              <a:buNone/>
            </a:pPr>
            <a:r>
              <a:rPr lang="en-US" sz="1800" b="1" dirty="0">
                <a:solidFill>
                  <a:srgbClr val="214422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Exercice : </a:t>
            </a:r>
            <a:pPr algn="l" indent="0" marL="0">
              <a:lnSpc>
                <a:spcPct val="140000"/>
              </a:lnSpc>
              <a:buNone/>
            </a:pPr>
            <a:r>
              <a:rPr lang="en-US" sz="1800" dirty="0">
                <a:solidFill>
                  <a:srgbClr val="214422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Binômes — 5 min — placer 3 techniques pendant une commande fictive.</a:t>
            </a:r>
            <a:endParaRPr lang="en-US" sz="1800" dirty="0"/>
          </a:p>
        </p:txBody>
      </p:sp>
      <p:sp>
        <p:nvSpPr>
          <p:cNvPr id="48" name="Shape 46"/>
          <p:cNvSpPr/>
          <p:nvPr/>
        </p:nvSpPr>
        <p:spPr>
          <a:xfrm>
            <a:off x="533400" y="9846469"/>
            <a:ext cx="190500" cy="9525"/>
          </a:xfrm>
          <a:prstGeom prst="rect">
            <a:avLst/>
          </a:prstGeom>
          <a:solidFill>
            <a:srgbClr val="C8B79C"/>
          </a:solidFill>
          <a:ln/>
        </p:spPr>
      </p:sp>
      <p:sp>
        <p:nvSpPr>
          <p:cNvPr id="49" name="Text 47"/>
          <p:cNvSpPr/>
          <p:nvPr/>
        </p:nvSpPr>
        <p:spPr>
          <a:xfrm>
            <a:off x="809625" y="9739313"/>
            <a:ext cx="368871" cy="26193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350" b="1" spc="216" kern="0" dirty="0">
                <a:solidFill>
                  <a:srgbClr val="A1855F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AB</a:t>
            </a:r>
            <a:endParaRPr lang="en-US" sz="135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2B1F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212215" y="3136553"/>
            <a:ext cx="3863496" cy="952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5550" spc="1554" kern="0" dirty="0">
                <a:solidFill>
                  <a:srgbClr val="F7F0E6">
                    <a:alpha val="40000"/>
                  </a:srgbClr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PARTIE</a:t>
            </a:r>
            <a:endParaRPr lang="en-US" sz="5550" dirty="0"/>
          </a:p>
        </p:txBody>
      </p:sp>
      <p:sp>
        <p:nvSpPr>
          <p:cNvPr id="3" name="Text 1"/>
          <p:cNvSpPr/>
          <p:nvPr/>
        </p:nvSpPr>
        <p:spPr>
          <a:xfrm>
            <a:off x="8442089" y="4127153"/>
            <a:ext cx="1403821" cy="1371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0500" b="1" spc="-105" kern="0" dirty="0">
                <a:solidFill>
                  <a:srgbClr val="F7F0E6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III</a:t>
            </a:r>
            <a:endParaRPr lang="en-US" sz="10500" dirty="0"/>
          </a:p>
        </p:txBody>
      </p:sp>
      <p:sp>
        <p:nvSpPr>
          <p:cNvPr id="4" name="Shape 2"/>
          <p:cNvSpPr/>
          <p:nvPr/>
        </p:nvSpPr>
        <p:spPr>
          <a:xfrm>
            <a:off x="8915400" y="5765453"/>
            <a:ext cx="457200" cy="9525"/>
          </a:xfrm>
          <a:prstGeom prst="rect">
            <a:avLst/>
          </a:prstGeom>
          <a:solidFill>
            <a:srgbClr val="F7F0E6">
              <a:alpha val="20000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6494178" y="6079778"/>
            <a:ext cx="5299569" cy="63244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3900" dirty="0">
                <a:solidFill>
                  <a:srgbClr val="F7F0E6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Scénarios en groupe</a:t>
            </a:r>
            <a:endParaRPr lang="en-US" sz="3900" dirty="0"/>
          </a:p>
        </p:txBody>
      </p:sp>
      <p:sp>
        <p:nvSpPr>
          <p:cNvPr id="6" name="Text 4"/>
          <p:cNvSpPr/>
          <p:nvPr/>
        </p:nvSpPr>
        <p:spPr>
          <a:xfrm>
            <a:off x="7048667" y="6826523"/>
            <a:ext cx="4190591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1950" spc="273" kern="0" dirty="0">
                <a:solidFill>
                  <a:srgbClr val="F7F0E6">
                    <a:alpha val="45000"/>
                  </a:srgbClr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30 MINUTES · OPTIONNEL</a:t>
            </a:r>
            <a:endParaRPr lang="en-US" sz="195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F7F0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52500" y="533400"/>
            <a:ext cx="18021300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spc="252" kern="0" dirty="0">
                <a:solidFill>
                  <a:srgbClr val="C05434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PARTIE III · BLOC E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952500" y="923925"/>
            <a:ext cx="18021300" cy="6247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4200" b="1" spc="-42" kern="0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Gestion des situations difficiles · La méthode LAST</a:t>
            </a:r>
            <a:endParaRPr lang="en-US" sz="4200" dirty="0"/>
          </a:p>
        </p:txBody>
      </p:sp>
      <p:sp>
        <p:nvSpPr>
          <p:cNvPr id="4" name="Shape 2"/>
          <p:cNvSpPr/>
          <p:nvPr/>
        </p:nvSpPr>
        <p:spPr>
          <a:xfrm>
            <a:off x="952500" y="1815405"/>
            <a:ext cx="3952875" cy="7180064"/>
          </a:xfrm>
          <a:prstGeom prst="roundRect">
            <a:avLst>
              <a:gd name="adj" fmla="val 2892"/>
            </a:avLst>
          </a:prstGeom>
          <a:solidFill>
            <a:srgbClr val="214422"/>
          </a:solidFill>
          <a:ln/>
        </p:spPr>
      </p:sp>
      <p:sp>
        <p:nvSpPr>
          <p:cNvPr id="5" name="Text 3"/>
          <p:cNvSpPr/>
          <p:nvPr/>
        </p:nvSpPr>
        <p:spPr>
          <a:xfrm>
            <a:off x="4135710" y="2082105"/>
            <a:ext cx="579165" cy="952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7200" b="1" dirty="0">
                <a:solidFill>
                  <a:srgbClr val="FFFFFF">
                    <a:alpha val="15000"/>
                  </a:srgbClr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L</a:t>
            </a:r>
            <a:endParaRPr lang="en-US" sz="7200" dirty="0"/>
          </a:p>
        </p:txBody>
      </p:sp>
      <p:sp>
        <p:nvSpPr>
          <p:cNvPr id="6" name="Text 4"/>
          <p:cNvSpPr/>
          <p:nvPr/>
        </p:nvSpPr>
        <p:spPr>
          <a:xfrm>
            <a:off x="1219200" y="2939355"/>
            <a:ext cx="3761423" cy="4953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3600" b="1" dirty="0">
                <a:solidFill>
                  <a:srgbClr val="F7F0E6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LISTEN</a:t>
            </a:r>
            <a:endParaRPr lang="en-US" sz="3600" dirty="0"/>
          </a:p>
        </p:txBody>
      </p:sp>
      <p:sp>
        <p:nvSpPr>
          <p:cNvPr id="7" name="Text 5"/>
          <p:cNvSpPr/>
          <p:nvPr/>
        </p:nvSpPr>
        <p:spPr>
          <a:xfrm>
            <a:off x="1219200" y="3529905"/>
            <a:ext cx="3761423" cy="3857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100" i="1" dirty="0">
                <a:solidFill>
                  <a:srgbClr val="A8C8A9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Écouter</a:t>
            </a:r>
            <a:endParaRPr lang="en-US" sz="2100" dirty="0"/>
          </a:p>
        </p:txBody>
      </p:sp>
      <p:sp>
        <p:nvSpPr>
          <p:cNvPr id="8" name="Text 6"/>
          <p:cNvSpPr/>
          <p:nvPr/>
        </p:nvSpPr>
        <p:spPr>
          <a:xfrm>
            <a:off x="1219200" y="4087118"/>
            <a:ext cx="3522059" cy="99804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0000"/>
              </a:lnSpc>
              <a:buNone/>
            </a:pPr>
            <a:r>
              <a:rPr lang="en-US" sz="1800" dirty="0">
                <a:solidFill>
                  <a:srgbClr val="D6E8D7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Écouter sans interrompre, reformuler pour valider la compréhension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5095875" y="1815405"/>
            <a:ext cx="3952875" cy="7180064"/>
          </a:xfrm>
          <a:prstGeom prst="roundRect">
            <a:avLst>
              <a:gd name="adj" fmla="val 2892"/>
            </a:avLst>
          </a:prstGeom>
          <a:solidFill>
            <a:srgbClr val="C05434"/>
          </a:solidFill>
          <a:ln/>
        </p:spPr>
      </p:sp>
      <p:sp>
        <p:nvSpPr>
          <p:cNvPr id="10" name="Text 8"/>
          <p:cNvSpPr/>
          <p:nvPr/>
        </p:nvSpPr>
        <p:spPr>
          <a:xfrm>
            <a:off x="8131894" y="2082105"/>
            <a:ext cx="726356" cy="952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7200" b="1" dirty="0">
                <a:solidFill>
                  <a:srgbClr val="FFFFFF">
                    <a:alpha val="15000"/>
                  </a:srgbClr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A</a:t>
            </a:r>
            <a:endParaRPr lang="en-US" sz="7200" dirty="0"/>
          </a:p>
        </p:txBody>
      </p:sp>
      <p:sp>
        <p:nvSpPr>
          <p:cNvPr id="11" name="Text 9"/>
          <p:cNvSpPr/>
          <p:nvPr/>
        </p:nvSpPr>
        <p:spPr>
          <a:xfrm>
            <a:off x="5362575" y="2939355"/>
            <a:ext cx="3761423" cy="4953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3600" b="1" dirty="0">
                <a:solidFill>
                  <a:srgbClr val="F7F0E6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APOLOGIZE</a:t>
            </a:r>
            <a:endParaRPr lang="en-US" sz="3600" dirty="0"/>
          </a:p>
        </p:txBody>
      </p:sp>
      <p:sp>
        <p:nvSpPr>
          <p:cNvPr id="12" name="Text 10"/>
          <p:cNvSpPr/>
          <p:nvPr/>
        </p:nvSpPr>
        <p:spPr>
          <a:xfrm>
            <a:off x="5362575" y="3529905"/>
            <a:ext cx="3761423" cy="3857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100" i="1" dirty="0">
                <a:solidFill>
                  <a:srgbClr val="FADDC9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S'excuser</a:t>
            </a:r>
            <a:endParaRPr lang="en-US" sz="2100" dirty="0"/>
          </a:p>
        </p:txBody>
      </p:sp>
      <p:sp>
        <p:nvSpPr>
          <p:cNvPr id="13" name="Text 11"/>
          <p:cNvSpPr/>
          <p:nvPr/>
        </p:nvSpPr>
        <p:spPr>
          <a:xfrm>
            <a:off x="5362575" y="4087118"/>
            <a:ext cx="3522059" cy="99804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0000"/>
              </a:lnSpc>
              <a:buNone/>
            </a:pPr>
            <a:r>
              <a:rPr lang="en-US" sz="1800" dirty="0">
                <a:solidFill>
                  <a:srgbClr val="FADDC9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Présenter des excuses sans chercher à se justifier ni à minimiser</a:t>
            </a:r>
            <a:endParaRPr lang="en-US" sz="1800" dirty="0"/>
          </a:p>
        </p:txBody>
      </p:sp>
      <p:sp>
        <p:nvSpPr>
          <p:cNvPr id="14" name="Shape 12"/>
          <p:cNvSpPr/>
          <p:nvPr/>
        </p:nvSpPr>
        <p:spPr>
          <a:xfrm>
            <a:off x="9239250" y="1815405"/>
            <a:ext cx="3952875" cy="7180064"/>
          </a:xfrm>
          <a:prstGeom prst="roundRect">
            <a:avLst>
              <a:gd name="adj" fmla="val 2892"/>
            </a:avLst>
          </a:prstGeom>
          <a:solidFill>
            <a:srgbClr val="3D6568"/>
          </a:solidFill>
          <a:ln/>
        </p:spPr>
      </p:sp>
      <p:sp>
        <p:nvSpPr>
          <p:cNvPr id="15" name="Text 13"/>
          <p:cNvSpPr/>
          <p:nvPr/>
        </p:nvSpPr>
        <p:spPr>
          <a:xfrm>
            <a:off x="12348418" y="2082105"/>
            <a:ext cx="653207" cy="952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7200" b="1" dirty="0">
                <a:solidFill>
                  <a:srgbClr val="FFFFFF">
                    <a:alpha val="15000"/>
                  </a:srgbClr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S</a:t>
            </a:r>
            <a:endParaRPr lang="en-US" sz="7200" dirty="0"/>
          </a:p>
        </p:txBody>
      </p:sp>
      <p:sp>
        <p:nvSpPr>
          <p:cNvPr id="16" name="Text 14"/>
          <p:cNvSpPr/>
          <p:nvPr/>
        </p:nvSpPr>
        <p:spPr>
          <a:xfrm>
            <a:off x="9505950" y="2939355"/>
            <a:ext cx="3761423" cy="4953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3600" b="1" dirty="0">
                <a:solidFill>
                  <a:srgbClr val="F7F0E6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SOLVE</a:t>
            </a:r>
            <a:endParaRPr lang="en-US" sz="3600" dirty="0"/>
          </a:p>
        </p:txBody>
      </p:sp>
      <p:sp>
        <p:nvSpPr>
          <p:cNvPr id="17" name="Text 15"/>
          <p:cNvSpPr/>
          <p:nvPr/>
        </p:nvSpPr>
        <p:spPr>
          <a:xfrm>
            <a:off x="9505950" y="3529905"/>
            <a:ext cx="3761423" cy="3857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100" i="1" dirty="0">
                <a:solidFill>
                  <a:srgbClr val="EEF5F5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Résoudre</a:t>
            </a:r>
            <a:endParaRPr lang="en-US" sz="2100" dirty="0"/>
          </a:p>
        </p:txBody>
      </p:sp>
      <p:sp>
        <p:nvSpPr>
          <p:cNvPr id="18" name="Text 16"/>
          <p:cNvSpPr/>
          <p:nvPr/>
        </p:nvSpPr>
        <p:spPr>
          <a:xfrm>
            <a:off x="9505950" y="4087118"/>
            <a:ext cx="3522059" cy="67806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0000"/>
              </a:lnSpc>
              <a:buNone/>
            </a:pPr>
            <a:r>
              <a:rPr lang="en-US" sz="1800" dirty="0">
                <a:solidFill>
                  <a:srgbClr val="D5E8E9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Proposer une solution concrète et immédiate</a:t>
            </a:r>
            <a:endParaRPr lang="en-US" sz="1800" dirty="0"/>
          </a:p>
        </p:txBody>
      </p:sp>
      <p:sp>
        <p:nvSpPr>
          <p:cNvPr id="19" name="Shape 17"/>
          <p:cNvSpPr/>
          <p:nvPr/>
        </p:nvSpPr>
        <p:spPr>
          <a:xfrm>
            <a:off x="13382625" y="1815405"/>
            <a:ext cx="3952875" cy="7180064"/>
          </a:xfrm>
          <a:prstGeom prst="roundRect">
            <a:avLst>
              <a:gd name="adj" fmla="val 2892"/>
            </a:avLst>
          </a:prstGeom>
          <a:solidFill>
            <a:srgbClr val="2B1F18"/>
          </a:solidFill>
          <a:ln/>
        </p:spPr>
      </p:sp>
      <p:sp>
        <p:nvSpPr>
          <p:cNvPr id="20" name="Text 18"/>
          <p:cNvSpPr/>
          <p:nvPr/>
        </p:nvSpPr>
        <p:spPr>
          <a:xfrm>
            <a:off x="16530191" y="2082105"/>
            <a:ext cx="614809" cy="952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7200" b="1" dirty="0">
                <a:solidFill>
                  <a:srgbClr val="FFFFFF">
                    <a:alpha val="8000"/>
                  </a:srgbClr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T</a:t>
            </a:r>
            <a:endParaRPr lang="en-US" sz="7200" dirty="0"/>
          </a:p>
        </p:txBody>
      </p:sp>
      <p:sp>
        <p:nvSpPr>
          <p:cNvPr id="21" name="Text 19"/>
          <p:cNvSpPr/>
          <p:nvPr/>
        </p:nvSpPr>
        <p:spPr>
          <a:xfrm>
            <a:off x="13649325" y="2939355"/>
            <a:ext cx="3761423" cy="4953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3600" b="1" dirty="0">
                <a:solidFill>
                  <a:srgbClr val="F7F0E6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THANK</a:t>
            </a:r>
            <a:endParaRPr lang="en-US" sz="3600" dirty="0"/>
          </a:p>
        </p:txBody>
      </p:sp>
      <p:sp>
        <p:nvSpPr>
          <p:cNvPr id="22" name="Text 20"/>
          <p:cNvSpPr/>
          <p:nvPr/>
        </p:nvSpPr>
        <p:spPr>
          <a:xfrm>
            <a:off x="13649325" y="3529905"/>
            <a:ext cx="3761423" cy="3857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100" i="1" dirty="0">
                <a:solidFill>
                  <a:srgbClr val="C1AA8E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Remercier</a:t>
            </a:r>
            <a:endParaRPr lang="en-US" sz="2100" dirty="0"/>
          </a:p>
        </p:txBody>
      </p:sp>
      <p:sp>
        <p:nvSpPr>
          <p:cNvPr id="23" name="Text 21"/>
          <p:cNvSpPr/>
          <p:nvPr/>
        </p:nvSpPr>
        <p:spPr>
          <a:xfrm>
            <a:off x="13649325" y="4087118"/>
            <a:ext cx="3522059" cy="99804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0000"/>
              </a:lnSpc>
              <a:buNone/>
            </a:pPr>
            <a:r>
              <a:rPr lang="en-US" sz="1800" dirty="0">
                <a:solidFill>
                  <a:srgbClr val="D8C8B0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Remercier le client pour son retour, qui permet de progresser</a:t>
            </a:r>
            <a:endParaRPr lang="en-US" sz="1800" dirty="0"/>
          </a:p>
        </p:txBody>
      </p:sp>
      <p:sp>
        <p:nvSpPr>
          <p:cNvPr id="24" name="Shape 22"/>
          <p:cNvSpPr/>
          <p:nvPr/>
        </p:nvSpPr>
        <p:spPr>
          <a:xfrm>
            <a:off x="952500" y="9166920"/>
            <a:ext cx="16383000" cy="586680"/>
          </a:xfrm>
          <a:prstGeom prst="roundRect">
            <a:avLst>
              <a:gd name="adj" fmla="val 12988"/>
            </a:avLst>
          </a:prstGeom>
          <a:solidFill>
            <a:srgbClr val="1C1510"/>
          </a:solidFill>
          <a:ln/>
        </p:spPr>
      </p:sp>
      <p:sp>
        <p:nvSpPr>
          <p:cNvPr id="25" name="Text 23"/>
          <p:cNvSpPr/>
          <p:nvPr/>
        </p:nvSpPr>
        <p:spPr>
          <a:xfrm>
            <a:off x="1181100" y="9300270"/>
            <a:ext cx="17518380" cy="3580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0000"/>
              </a:lnSpc>
              <a:buNone/>
            </a:pPr>
            <a:r>
              <a:rPr lang="en-US" sz="1800" b="1" dirty="0">
                <a:solidFill>
                  <a:srgbClr val="C05434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Erreur à ne jamais commettre : </a:t>
            </a:r>
            <a:pPr algn="l" indent="0" marL="0">
              <a:lnSpc>
                <a:spcPct val="140000"/>
              </a:lnSpc>
              <a:buNone/>
            </a:pPr>
            <a:r>
              <a:rPr lang="en-US" sz="1800" dirty="0">
                <a:solidFill>
                  <a:srgbClr val="F7F0E6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se justifier ou minimiser. Le client veut une solution, pas une explication.</a:t>
            </a:r>
            <a:endParaRPr lang="en-US" sz="1800" dirty="0"/>
          </a:p>
        </p:txBody>
      </p:sp>
      <p:sp>
        <p:nvSpPr>
          <p:cNvPr id="26" name="Shape 24"/>
          <p:cNvSpPr/>
          <p:nvPr/>
        </p:nvSpPr>
        <p:spPr>
          <a:xfrm>
            <a:off x="533400" y="9846469"/>
            <a:ext cx="190500" cy="9525"/>
          </a:xfrm>
          <a:prstGeom prst="rect">
            <a:avLst/>
          </a:prstGeom>
          <a:solidFill>
            <a:srgbClr val="C8B79C"/>
          </a:solidFill>
          <a:ln/>
        </p:spPr>
      </p:sp>
      <p:sp>
        <p:nvSpPr>
          <p:cNvPr id="27" name="Text 25"/>
          <p:cNvSpPr/>
          <p:nvPr/>
        </p:nvSpPr>
        <p:spPr>
          <a:xfrm>
            <a:off x="809625" y="9739313"/>
            <a:ext cx="368871" cy="26193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350" b="1" spc="216" kern="0" dirty="0">
                <a:solidFill>
                  <a:srgbClr val="A1855F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AB</a:t>
            </a:r>
            <a:endParaRPr lang="en-US" sz="135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F7F0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52500" y="552450"/>
            <a:ext cx="18021300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spc="252" kern="0" dirty="0">
                <a:solidFill>
                  <a:srgbClr val="C05434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PARTIE III · BLOC E SUITE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952500" y="942975"/>
            <a:ext cx="18021300" cy="6247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4200" b="1" spc="-42" kern="0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Reconnaître les signaux d'alerte</a:t>
            </a:r>
            <a:endParaRPr lang="en-US" sz="4200" dirty="0"/>
          </a:p>
        </p:txBody>
      </p:sp>
      <p:sp>
        <p:nvSpPr>
          <p:cNvPr id="4" name="Text 2"/>
          <p:cNvSpPr/>
          <p:nvPr/>
        </p:nvSpPr>
        <p:spPr>
          <a:xfrm>
            <a:off x="952500" y="3858220"/>
            <a:ext cx="8649176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spc="144" kern="0" dirty="0">
                <a:solidFill>
                  <a:srgbClr val="A53820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SIGNAUX À SURVEILLER</a:t>
            </a:r>
            <a:endParaRPr lang="en-US" sz="1800" dirty="0"/>
          </a:p>
        </p:txBody>
      </p:sp>
      <p:sp>
        <p:nvSpPr>
          <p:cNvPr id="5" name="Shape 3"/>
          <p:cNvSpPr/>
          <p:nvPr/>
        </p:nvSpPr>
        <p:spPr>
          <a:xfrm>
            <a:off x="952500" y="4305895"/>
            <a:ext cx="7862888" cy="19050"/>
          </a:xfrm>
          <a:prstGeom prst="rect">
            <a:avLst/>
          </a:prstGeom>
          <a:solidFill>
            <a:srgbClr val="C05434"/>
          </a:solidFill>
          <a:ln/>
        </p:spPr>
      </p:sp>
      <p:sp>
        <p:nvSpPr>
          <p:cNvPr id="6" name="Text 4"/>
          <p:cNvSpPr/>
          <p:nvPr/>
        </p:nvSpPr>
        <p:spPr>
          <a:xfrm>
            <a:off x="952500" y="4439245"/>
            <a:ext cx="8098774" cy="37236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950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Couverts posés après 2 bouchées</a:t>
            </a:r>
            <a:endParaRPr lang="en-US" sz="1950" dirty="0"/>
          </a:p>
        </p:txBody>
      </p:sp>
      <p:sp>
        <p:nvSpPr>
          <p:cNvPr id="7" name="Shape 5"/>
          <p:cNvSpPr/>
          <p:nvPr/>
        </p:nvSpPr>
        <p:spPr>
          <a:xfrm>
            <a:off x="952500" y="4887813"/>
            <a:ext cx="7862888" cy="9525"/>
          </a:xfrm>
          <a:prstGeom prst="rect">
            <a:avLst/>
          </a:prstGeom>
          <a:solidFill>
            <a:srgbClr val="D8C8B0"/>
          </a:solidFill>
          <a:ln/>
        </p:spPr>
      </p:sp>
      <p:sp>
        <p:nvSpPr>
          <p:cNvPr id="8" name="Text 6"/>
          <p:cNvSpPr/>
          <p:nvPr/>
        </p:nvSpPr>
        <p:spPr>
          <a:xfrm>
            <a:off x="952500" y="5011638"/>
            <a:ext cx="8098774" cy="37236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950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Regard répété autour de lui</a:t>
            </a:r>
            <a:endParaRPr lang="en-US" sz="1950" dirty="0"/>
          </a:p>
        </p:txBody>
      </p:sp>
      <p:sp>
        <p:nvSpPr>
          <p:cNvPr id="9" name="Shape 7"/>
          <p:cNvSpPr/>
          <p:nvPr/>
        </p:nvSpPr>
        <p:spPr>
          <a:xfrm>
            <a:off x="952500" y="5460206"/>
            <a:ext cx="7862888" cy="9525"/>
          </a:xfrm>
          <a:prstGeom prst="rect">
            <a:avLst/>
          </a:prstGeom>
          <a:solidFill>
            <a:srgbClr val="D8C8B0"/>
          </a:solidFill>
          <a:ln/>
        </p:spPr>
      </p:sp>
      <p:sp>
        <p:nvSpPr>
          <p:cNvPr id="10" name="Text 8"/>
          <p:cNvSpPr/>
          <p:nvPr/>
        </p:nvSpPr>
        <p:spPr>
          <a:xfrm>
            <a:off x="952500" y="5584031"/>
            <a:ext cx="8098774" cy="37236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950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Téléphone consulté sans toucher le plat</a:t>
            </a:r>
            <a:endParaRPr lang="en-US" sz="1950" dirty="0"/>
          </a:p>
        </p:txBody>
      </p:sp>
      <p:sp>
        <p:nvSpPr>
          <p:cNvPr id="11" name="Shape 9"/>
          <p:cNvSpPr/>
          <p:nvPr/>
        </p:nvSpPr>
        <p:spPr>
          <a:xfrm>
            <a:off x="952500" y="6032599"/>
            <a:ext cx="7862888" cy="9525"/>
          </a:xfrm>
          <a:prstGeom prst="rect">
            <a:avLst/>
          </a:prstGeom>
          <a:solidFill>
            <a:srgbClr val="D8C8B0"/>
          </a:solidFill>
          <a:ln/>
        </p:spPr>
      </p:sp>
      <p:sp>
        <p:nvSpPr>
          <p:cNvPr id="12" name="Text 10"/>
          <p:cNvSpPr/>
          <p:nvPr/>
        </p:nvSpPr>
        <p:spPr>
          <a:xfrm>
            <a:off x="952500" y="6156424"/>
            <a:ext cx="8098774" cy="37236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950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Échanges chuchotés en regardant l'assiette</a:t>
            </a:r>
            <a:endParaRPr lang="en-US" sz="1950" dirty="0"/>
          </a:p>
        </p:txBody>
      </p:sp>
      <p:sp>
        <p:nvSpPr>
          <p:cNvPr id="13" name="Shape 11"/>
          <p:cNvSpPr/>
          <p:nvPr/>
        </p:nvSpPr>
        <p:spPr>
          <a:xfrm>
            <a:off x="952500" y="7177385"/>
            <a:ext cx="7862888" cy="19050"/>
          </a:xfrm>
          <a:prstGeom prst="rect">
            <a:avLst/>
          </a:prstGeom>
          <a:solidFill>
            <a:srgbClr val="C05434"/>
          </a:solidFill>
          <a:ln/>
        </p:spPr>
      </p:sp>
      <p:sp>
        <p:nvSpPr>
          <p:cNvPr id="14" name="Shape 12"/>
          <p:cNvSpPr/>
          <p:nvPr/>
        </p:nvSpPr>
        <p:spPr>
          <a:xfrm>
            <a:off x="952500" y="6604992"/>
            <a:ext cx="7862888" cy="9525"/>
          </a:xfrm>
          <a:prstGeom prst="rect">
            <a:avLst/>
          </a:prstGeom>
          <a:solidFill>
            <a:srgbClr val="D8C8B0"/>
          </a:solidFill>
          <a:ln/>
        </p:spPr>
      </p:sp>
      <p:sp>
        <p:nvSpPr>
          <p:cNvPr id="15" name="Text 13"/>
          <p:cNvSpPr/>
          <p:nvPr/>
        </p:nvSpPr>
        <p:spPr>
          <a:xfrm>
            <a:off x="952500" y="6728817"/>
            <a:ext cx="8098774" cy="37236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950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Réponses monosyllabiques quand on passe</a:t>
            </a:r>
            <a:endParaRPr lang="en-US" sz="1950" dirty="0"/>
          </a:p>
        </p:txBody>
      </p:sp>
      <p:sp>
        <p:nvSpPr>
          <p:cNvPr id="16" name="Text 14"/>
          <p:cNvSpPr/>
          <p:nvPr/>
        </p:nvSpPr>
        <p:spPr>
          <a:xfrm>
            <a:off x="952500" y="7386935"/>
            <a:ext cx="8649176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950" b="1" dirty="0">
                <a:solidFill>
                  <a:srgbClr val="214422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→ </a:t>
            </a:r>
            <a:pPr algn="l" indent="0" marL="0">
              <a:buNone/>
            </a:pPr>
            <a:r>
              <a:rPr lang="en-US" sz="1950" i="1" dirty="0">
                <a:solidFill>
                  <a:srgbClr val="214422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"Tout se passe bien pour vous ?"</a:t>
            </a:r>
            <a:endParaRPr lang="en-US" sz="1950" dirty="0"/>
          </a:p>
        </p:txBody>
      </p:sp>
      <p:sp>
        <p:nvSpPr>
          <p:cNvPr id="17" name="Shape 15"/>
          <p:cNvSpPr/>
          <p:nvPr/>
        </p:nvSpPr>
        <p:spPr>
          <a:xfrm>
            <a:off x="9082088" y="3858220"/>
            <a:ext cx="9525" cy="2038350"/>
          </a:xfrm>
          <a:prstGeom prst="rect">
            <a:avLst/>
          </a:prstGeom>
          <a:solidFill>
            <a:srgbClr val="D8C8B0"/>
          </a:solidFill>
          <a:ln/>
        </p:spPr>
      </p:sp>
      <p:sp>
        <p:nvSpPr>
          <p:cNvPr id="18" name="Text 16"/>
          <p:cNvSpPr/>
          <p:nvPr/>
        </p:nvSpPr>
        <p:spPr>
          <a:xfrm>
            <a:off x="9472613" y="3858220"/>
            <a:ext cx="8649176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spc="144" kern="0" dirty="0">
                <a:solidFill>
                  <a:srgbClr val="214422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TRAÇABILITÉ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9472613" y="4305895"/>
            <a:ext cx="8098774" cy="11525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0000"/>
              </a:lnSpc>
              <a:buNone/>
            </a:pPr>
            <a:r>
              <a:rPr lang="en-US" sz="1950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Tout retour de plat ou réclamation est noté dans le </a:t>
            </a:r>
            <a:pPr algn="l" indent="0" marL="0">
              <a:lnSpc>
                <a:spcPct val="150000"/>
              </a:lnSpc>
              <a:buNone/>
            </a:pPr>
            <a:r>
              <a:rPr lang="en-US" sz="1950" b="1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cahier de liaison </a:t>
            </a:r>
            <a:pPr algn="l" indent="0" marL="0">
              <a:lnSpc>
                <a:spcPct val="150000"/>
              </a:lnSpc>
              <a:buNone/>
            </a:pPr>
            <a:r>
              <a:rPr lang="en-US" sz="1950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(motif, solution apportée, coût éventuel) et partagé au briefing du lendemain.</a:t>
            </a:r>
            <a:endParaRPr lang="en-US" sz="1950" dirty="0"/>
          </a:p>
        </p:txBody>
      </p:sp>
      <p:sp>
        <p:nvSpPr>
          <p:cNvPr id="20" name="Text 18"/>
          <p:cNvSpPr/>
          <p:nvPr/>
        </p:nvSpPr>
        <p:spPr>
          <a:xfrm>
            <a:off x="9472613" y="5572720"/>
            <a:ext cx="8649176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950" b="1" dirty="0">
                <a:solidFill>
                  <a:srgbClr val="214422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L'équipe apprend collectivement.</a:t>
            </a:r>
            <a:endParaRPr lang="en-US" sz="1950" dirty="0"/>
          </a:p>
        </p:txBody>
      </p:sp>
      <p:sp>
        <p:nvSpPr>
          <p:cNvPr id="21" name="Shape 19"/>
          <p:cNvSpPr/>
          <p:nvPr/>
        </p:nvSpPr>
        <p:spPr>
          <a:xfrm>
            <a:off x="533400" y="9846469"/>
            <a:ext cx="190500" cy="9525"/>
          </a:xfrm>
          <a:prstGeom prst="rect">
            <a:avLst/>
          </a:prstGeom>
          <a:solidFill>
            <a:srgbClr val="C8B79C"/>
          </a:solidFill>
          <a:ln/>
        </p:spPr>
      </p:sp>
      <p:sp>
        <p:nvSpPr>
          <p:cNvPr id="22" name="Text 20"/>
          <p:cNvSpPr/>
          <p:nvPr/>
        </p:nvSpPr>
        <p:spPr>
          <a:xfrm>
            <a:off x="809625" y="9739313"/>
            <a:ext cx="377130" cy="26193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350" b="1" spc="216" kern="0" dirty="0">
                <a:solidFill>
                  <a:srgbClr val="A1855F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JG</a:t>
            </a:r>
            <a:endParaRPr lang="en-US" sz="13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7F0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52500" y="590550"/>
            <a:ext cx="18021300" cy="70864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4800" b="1" spc="-48" kern="0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Programme</a:t>
            </a:r>
            <a:endParaRPr lang="en-US" sz="4800" dirty="0"/>
          </a:p>
        </p:txBody>
      </p:sp>
      <p:sp>
        <p:nvSpPr>
          <p:cNvPr id="3" name="Shape 1"/>
          <p:cNvSpPr/>
          <p:nvPr/>
        </p:nvSpPr>
        <p:spPr>
          <a:xfrm>
            <a:off x="952500" y="2642295"/>
            <a:ext cx="11795745" cy="561975"/>
          </a:xfrm>
          <a:prstGeom prst="rect">
            <a:avLst/>
          </a:prstGeom>
          <a:solidFill>
            <a:srgbClr val="214422"/>
          </a:solidFill>
          <a:ln/>
        </p:spPr>
      </p:sp>
      <p:sp>
        <p:nvSpPr>
          <p:cNvPr id="4" name="Text 2"/>
          <p:cNvSpPr/>
          <p:nvPr/>
        </p:nvSpPr>
        <p:spPr>
          <a:xfrm>
            <a:off x="1181100" y="2775645"/>
            <a:ext cx="11692417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buNone/>
            </a:pPr>
            <a:r>
              <a:rPr lang="en-US" sz="1800" b="1" spc="126" kern="0" dirty="0">
                <a:solidFill>
                  <a:srgbClr val="FFFFFF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SÉQUENCE</a:t>
            </a:r>
            <a:endParaRPr lang="en-US" sz="1800" dirty="0"/>
          </a:p>
        </p:txBody>
      </p:sp>
      <p:sp>
        <p:nvSpPr>
          <p:cNvPr id="5" name="Shape 3"/>
          <p:cNvSpPr/>
          <p:nvPr/>
        </p:nvSpPr>
        <p:spPr>
          <a:xfrm>
            <a:off x="12748245" y="2642295"/>
            <a:ext cx="4587255" cy="561975"/>
          </a:xfrm>
          <a:prstGeom prst="rect">
            <a:avLst/>
          </a:prstGeom>
          <a:solidFill>
            <a:srgbClr val="214422"/>
          </a:solidFill>
          <a:ln/>
        </p:spPr>
      </p:sp>
      <p:sp>
        <p:nvSpPr>
          <p:cNvPr id="6" name="Text 4"/>
          <p:cNvSpPr/>
          <p:nvPr/>
        </p:nvSpPr>
        <p:spPr>
          <a:xfrm>
            <a:off x="12976845" y="2775645"/>
            <a:ext cx="4267673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buNone/>
            </a:pPr>
            <a:r>
              <a:rPr lang="en-US" sz="1800" b="1" spc="126" kern="0" dirty="0">
                <a:solidFill>
                  <a:srgbClr val="FFFFFF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DURÉE</a:t>
            </a:r>
            <a:endParaRPr lang="en-US" sz="1800" dirty="0"/>
          </a:p>
        </p:txBody>
      </p:sp>
      <p:sp>
        <p:nvSpPr>
          <p:cNvPr id="7" name="Shape 5"/>
          <p:cNvSpPr/>
          <p:nvPr/>
        </p:nvSpPr>
        <p:spPr>
          <a:xfrm>
            <a:off x="952500" y="3204270"/>
            <a:ext cx="11795745" cy="576263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8" name="Shape 6"/>
          <p:cNvSpPr/>
          <p:nvPr/>
        </p:nvSpPr>
        <p:spPr>
          <a:xfrm>
            <a:off x="952500" y="3771007"/>
            <a:ext cx="11795745" cy="9525"/>
          </a:xfrm>
          <a:prstGeom prst="rect">
            <a:avLst/>
          </a:prstGeom>
          <a:solidFill>
            <a:srgbClr val="D8C8B0"/>
          </a:solidFill>
          <a:ln/>
        </p:spPr>
      </p:sp>
      <p:sp>
        <p:nvSpPr>
          <p:cNvPr id="9" name="Text 7"/>
          <p:cNvSpPr/>
          <p:nvPr/>
        </p:nvSpPr>
        <p:spPr>
          <a:xfrm>
            <a:off x="1181100" y="3328095"/>
            <a:ext cx="11692417" cy="3571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buNone/>
            </a:pPr>
            <a:r>
              <a:rPr lang="en-US" sz="1950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Accueil + introduction</a:t>
            </a:r>
            <a:endParaRPr lang="en-US" sz="1950" dirty="0"/>
          </a:p>
        </p:txBody>
      </p:sp>
      <p:sp>
        <p:nvSpPr>
          <p:cNvPr id="10" name="Shape 8"/>
          <p:cNvSpPr/>
          <p:nvPr/>
        </p:nvSpPr>
        <p:spPr>
          <a:xfrm>
            <a:off x="12748245" y="3204270"/>
            <a:ext cx="4587255" cy="576263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1" name="Shape 9"/>
          <p:cNvSpPr/>
          <p:nvPr/>
        </p:nvSpPr>
        <p:spPr>
          <a:xfrm>
            <a:off x="12748245" y="3771007"/>
            <a:ext cx="4587255" cy="9525"/>
          </a:xfrm>
          <a:prstGeom prst="rect">
            <a:avLst/>
          </a:prstGeom>
          <a:solidFill>
            <a:srgbClr val="D8C8B0"/>
          </a:solidFill>
          <a:ln/>
        </p:spPr>
      </p:sp>
      <p:sp>
        <p:nvSpPr>
          <p:cNvPr id="12" name="Text 10"/>
          <p:cNvSpPr/>
          <p:nvPr/>
        </p:nvSpPr>
        <p:spPr>
          <a:xfrm>
            <a:off x="12976845" y="3328095"/>
            <a:ext cx="4267673" cy="3571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buNone/>
            </a:pPr>
            <a:r>
              <a:rPr lang="en-US" sz="1950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5 min</a:t>
            </a:r>
            <a:endParaRPr lang="en-US" sz="1950" dirty="0"/>
          </a:p>
        </p:txBody>
      </p:sp>
      <p:sp>
        <p:nvSpPr>
          <p:cNvPr id="13" name="Shape 11"/>
          <p:cNvSpPr/>
          <p:nvPr/>
        </p:nvSpPr>
        <p:spPr>
          <a:xfrm>
            <a:off x="952500" y="3780532"/>
            <a:ext cx="11795745" cy="581025"/>
          </a:xfrm>
          <a:prstGeom prst="rect">
            <a:avLst/>
          </a:prstGeom>
          <a:solidFill>
            <a:srgbClr val="F7F0E6"/>
          </a:solidFill>
          <a:ln/>
        </p:spPr>
      </p:sp>
      <p:sp>
        <p:nvSpPr>
          <p:cNvPr id="14" name="Shape 12"/>
          <p:cNvSpPr/>
          <p:nvPr/>
        </p:nvSpPr>
        <p:spPr>
          <a:xfrm>
            <a:off x="952500" y="4352032"/>
            <a:ext cx="11795745" cy="9525"/>
          </a:xfrm>
          <a:prstGeom prst="rect">
            <a:avLst/>
          </a:prstGeom>
          <a:solidFill>
            <a:srgbClr val="D8C8B0"/>
          </a:solidFill>
          <a:ln/>
        </p:spPr>
      </p:sp>
      <p:sp>
        <p:nvSpPr>
          <p:cNvPr id="15" name="Text 13"/>
          <p:cNvSpPr/>
          <p:nvPr/>
        </p:nvSpPr>
        <p:spPr>
          <a:xfrm>
            <a:off x="1181100" y="3904357"/>
            <a:ext cx="11692417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buNone/>
            </a:pPr>
            <a:r>
              <a:rPr lang="en-US" sz="1950" b="1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PARTIE I — Identité &amp; différenciation Léonie</a:t>
            </a:r>
            <a:endParaRPr lang="en-US" sz="1950" dirty="0"/>
          </a:p>
        </p:txBody>
      </p:sp>
      <p:sp>
        <p:nvSpPr>
          <p:cNvPr id="16" name="Shape 14"/>
          <p:cNvSpPr/>
          <p:nvPr/>
        </p:nvSpPr>
        <p:spPr>
          <a:xfrm>
            <a:off x="12748245" y="3780532"/>
            <a:ext cx="4587255" cy="581025"/>
          </a:xfrm>
          <a:prstGeom prst="rect">
            <a:avLst/>
          </a:prstGeom>
          <a:solidFill>
            <a:srgbClr val="F7F0E6"/>
          </a:solidFill>
          <a:ln/>
        </p:spPr>
      </p:sp>
      <p:sp>
        <p:nvSpPr>
          <p:cNvPr id="17" name="Shape 15"/>
          <p:cNvSpPr/>
          <p:nvPr/>
        </p:nvSpPr>
        <p:spPr>
          <a:xfrm>
            <a:off x="12748245" y="4352032"/>
            <a:ext cx="4587255" cy="9525"/>
          </a:xfrm>
          <a:prstGeom prst="rect">
            <a:avLst/>
          </a:prstGeom>
          <a:solidFill>
            <a:srgbClr val="D8C8B0"/>
          </a:solidFill>
          <a:ln/>
        </p:spPr>
      </p:sp>
      <p:sp>
        <p:nvSpPr>
          <p:cNvPr id="18" name="Text 16"/>
          <p:cNvSpPr/>
          <p:nvPr/>
        </p:nvSpPr>
        <p:spPr>
          <a:xfrm>
            <a:off x="12976845" y="3904357"/>
            <a:ext cx="4267673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buNone/>
            </a:pPr>
            <a:r>
              <a:rPr lang="en-US" sz="1950" b="1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35 min</a:t>
            </a:r>
            <a:endParaRPr lang="en-US" sz="1950" dirty="0"/>
          </a:p>
        </p:txBody>
      </p:sp>
      <p:sp>
        <p:nvSpPr>
          <p:cNvPr id="19" name="Shape 17"/>
          <p:cNvSpPr/>
          <p:nvPr/>
        </p:nvSpPr>
        <p:spPr>
          <a:xfrm>
            <a:off x="952500" y="4361557"/>
            <a:ext cx="11795745" cy="581025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20" name="Shape 18"/>
          <p:cNvSpPr/>
          <p:nvPr/>
        </p:nvSpPr>
        <p:spPr>
          <a:xfrm>
            <a:off x="952500" y="4933057"/>
            <a:ext cx="11795745" cy="9525"/>
          </a:xfrm>
          <a:prstGeom prst="rect">
            <a:avLst/>
          </a:prstGeom>
          <a:solidFill>
            <a:srgbClr val="D8C8B0"/>
          </a:solidFill>
          <a:ln/>
        </p:spPr>
      </p:sp>
      <p:sp>
        <p:nvSpPr>
          <p:cNvPr id="21" name="Text 19"/>
          <p:cNvSpPr/>
          <p:nvPr/>
        </p:nvSpPr>
        <p:spPr>
          <a:xfrm>
            <a:off x="1181100" y="4485382"/>
            <a:ext cx="11692417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buNone/>
            </a:pPr>
            <a:r>
              <a:rPr lang="en-US" sz="1950" i="1" dirty="0">
                <a:solidFill>
                  <a:srgbClr val="896C50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Pause</a:t>
            </a:r>
            <a:endParaRPr lang="en-US" sz="1950" dirty="0"/>
          </a:p>
        </p:txBody>
      </p:sp>
      <p:sp>
        <p:nvSpPr>
          <p:cNvPr id="22" name="Shape 20"/>
          <p:cNvSpPr/>
          <p:nvPr/>
        </p:nvSpPr>
        <p:spPr>
          <a:xfrm>
            <a:off x="12748245" y="4361557"/>
            <a:ext cx="4587255" cy="581025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23" name="Shape 21"/>
          <p:cNvSpPr/>
          <p:nvPr/>
        </p:nvSpPr>
        <p:spPr>
          <a:xfrm>
            <a:off x="12748245" y="4933057"/>
            <a:ext cx="4587255" cy="9525"/>
          </a:xfrm>
          <a:prstGeom prst="rect">
            <a:avLst/>
          </a:prstGeom>
          <a:solidFill>
            <a:srgbClr val="D8C8B0"/>
          </a:solidFill>
          <a:ln/>
        </p:spPr>
      </p:sp>
      <p:sp>
        <p:nvSpPr>
          <p:cNvPr id="24" name="Text 22"/>
          <p:cNvSpPr/>
          <p:nvPr/>
        </p:nvSpPr>
        <p:spPr>
          <a:xfrm>
            <a:off x="12976845" y="4485382"/>
            <a:ext cx="4267673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buNone/>
            </a:pPr>
            <a:r>
              <a:rPr lang="en-US" sz="1950" i="1" dirty="0">
                <a:solidFill>
                  <a:srgbClr val="896C50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5 min</a:t>
            </a:r>
            <a:endParaRPr lang="en-US" sz="1950" dirty="0"/>
          </a:p>
        </p:txBody>
      </p:sp>
      <p:sp>
        <p:nvSpPr>
          <p:cNvPr id="25" name="Shape 23"/>
          <p:cNvSpPr/>
          <p:nvPr/>
        </p:nvSpPr>
        <p:spPr>
          <a:xfrm>
            <a:off x="952500" y="4942582"/>
            <a:ext cx="11795745" cy="581025"/>
          </a:xfrm>
          <a:prstGeom prst="rect">
            <a:avLst/>
          </a:prstGeom>
          <a:solidFill>
            <a:srgbClr val="F7F0E6"/>
          </a:solidFill>
          <a:ln/>
        </p:spPr>
      </p:sp>
      <p:sp>
        <p:nvSpPr>
          <p:cNvPr id="26" name="Shape 24"/>
          <p:cNvSpPr/>
          <p:nvPr/>
        </p:nvSpPr>
        <p:spPr>
          <a:xfrm>
            <a:off x="952500" y="5514082"/>
            <a:ext cx="11795745" cy="9525"/>
          </a:xfrm>
          <a:prstGeom prst="rect">
            <a:avLst/>
          </a:prstGeom>
          <a:solidFill>
            <a:srgbClr val="D8C8B0"/>
          </a:solidFill>
          <a:ln/>
        </p:spPr>
      </p:sp>
      <p:sp>
        <p:nvSpPr>
          <p:cNvPr id="27" name="Text 25"/>
          <p:cNvSpPr/>
          <p:nvPr/>
        </p:nvSpPr>
        <p:spPr>
          <a:xfrm>
            <a:off x="1181100" y="5066407"/>
            <a:ext cx="11692417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buNone/>
            </a:pPr>
            <a:r>
              <a:rPr lang="en-US" sz="1950" b="1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PARTIE II — Le service chez Léonie</a:t>
            </a:r>
            <a:endParaRPr lang="en-US" sz="1950" dirty="0"/>
          </a:p>
        </p:txBody>
      </p:sp>
      <p:sp>
        <p:nvSpPr>
          <p:cNvPr id="28" name="Shape 26"/>
          <p:cNvSpPr/>
          <p:nvPr/>
        </p:nvSpPr>
        <p:spPr>
          <a:xfrm>
            <a:off x="12748245" y="4942582"/>
            <a:ext cx="4587255" cy="581025"/>
          </a:xfrm>
          <a:prstGeom prst="rect">
            <a:avLst/>
          </a:prstGeom>
          <a:solidFill>
            <a:srgbClr val="F7F0E6"/>
          </a:solidFill>
          <a:ln/>
        </p:spPr>
      </p:sp>
      <p:sp>
        <p:nvSpPr>
          <p:cNvPr id="29" name="Shape 27"/>
          <p:cNvSpPr/>
          <p:nvPr/>
        </p:nvSpPr>
        <p:spPr>
          <a:xfrm>
            <a:off x="12748245" y="5514082"/>
            <a:ext cx="4587255" cy="9525"/>
          </a:xfrm>
          <a:prstGeom prst="rect">
            <a:avLst/>
          </a:prstGeom>
          <a:solidFill>
            <a:srgbClr val="D8C8B0"/>
          </a:solidFill>
          <a:ln/>
        </p:spPr>
      </p:sp>
      <p:sp>
        <p:nvSpPr>
          <p:cNvPr id="30" name="Text 28"/>
          <p:cNvSpPr/>
          <p:nvPr/>
        </p:nvSpPr>
        <p:spPr>
          <a:xfrm>
            <a:off x="12976845" y="5066407"/>
            <a:ext cx="4267673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buNone/>
            </a:pPr>
            <a:r>
              <a:rPr lang="en-US" sz="1950" b="1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65 min</a:t>
            </a:r>
            <a:endParaRPr lang="en-US" sz="1950" dirty="0"/>
          </a:p>
        </p:txBody>
      </p:sp>
      <p:sp>
        <p:nvSpPr>
          <p:cNvPr id="31" name="Shape 29"/>
          <p:cNvSpPr/>
          <p:nvPr/>
        </p:nvSpPr>
        <p:spPr>
          <a:xfrm>
            <a:off x="952500" y="5523607"/>
            <a:ext cx="11795745" cy="581025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2" name="Shape 30"/>
          <p:cNvSpPr/>
          <p:nvPr/>
        </p:nvSpPr>
        <p:spPr>
          <a:xfrm>
            <a:off x="952500" y="6095107"/>
            <a:ext cx="11795745" cy="9525"/>
          </a:xfrm>
          <a:prstGeom prst="rect">
            <a:avLst/>
          </a:prstGeom>
          <a:solidFill>
            <a:srgbClr val="D8C8B0"/>
          </a:solidFill>
          <a:ln/>
        </p:spPr>
      </p:sp>
      <p:sp>
        <p:nvSpPr>
          <p:cNvPr id="33" name="Text 31"/>
          <p:cNvSpPr/>
          <p:nvPr/>
        </p:nvSpPr>
        <p:spPr>
          <a:xfrm>
            <a:off x="1181100" y="5647432"/>
            <a:ext cx="11692417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buNone/>
            </a:pPr>
            <a:r>
              <a:rPr lang="en-US" sz="1950" i="1" dirty="0">
                <a:solidFill>
                  <a:srgbClr val="896C50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Pause</a:t>
            </a:r>
            <a:endParaRPr lang="en-US" sz="1950" dirty="0"/>
          </a:p>
        </p:txBody>
      </p:sp>
      <p:sp>
        <p:nvSpPr>
          <p:cNvPr id="34" name="Shape 32"/>
          <p:cNvSpPr/>
          <p:nvPr/>
        </p:nvSpPr>
        <p:spPr>
          <a:xfrm>
            <a:off x="12748245" y="5523607"/>
            <a:ext cx="4587255" cy="581025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5" name="Shape 33"/>
          <p:cNvSpPr/>
          <p:nvPr/>
        </p:nvSpPr>
        <p:spPr>
          <a:xfrm>
            <a:off x="12748245" y="6095107"/>
            <a:ext cx="4587255" cy="9525"/>
          </a:xfrm>
          <a:prstGeom prst="rect">
            <a:avLst/>
          </a:prstGeom>
          <a:solidFill>
            <a:srgbClr val="D8C8B0"/>
          </a:solidFill>
          <a:ln/>
        </p:spPr>
      </p:sp>
      <p:sp>
        <p:nvSpPr>
          <p:cNvPr id="36" name="Text 34"/>
          <p:cNvSpPr/>
          <p:nvPr/>
        </p:nvSpPr>
        <p:spPr>
          <a:xfrm>
            <a:off x="12976845" y="5647432"/>
            <a:ext cx="4267673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buNone/>
            </a:pPr>
            <a:r>
              <a:rPr lang="en-US" sz="1950" i="1" dirty="0">
                <a:solidFill>
                  <a:srgbClr val="896C50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5 min</a:t>
            </a:r>
            <a:endParaRPr lang="en-US" sz="1950" dirty="0"/>
          </a:p>
        </p:txBody>
      </p:sp>
      <p:sp>
        <p:nvSpPr>
          <p:cNvPr id="37" name="Shape 35"/>
          <p:cNvSpPr/>
          <p:nvPr/>
        </p:nvSpPr>
        <p:spPr>
          <a:xfrm>
            <a:off x="952500" y="6104632"/>
            <a:ext cx="11795745" cy="581025"/>
          </a:xfrm>
          <a:prstGeom prst="rect">
            <a:avLst/>
          </a:prstGeom>
          <a:solidFill>
            <a:srgbClr val="F7F0E6"/>
          </a:solidFill>
          <a:ln/>
        </p:spPr>
      </p:sp>
      <p:sp>
        <p:nvSpPr>
          <p:cNvPr id="38" name="Shape 36"/>
          <p:cNvSpPr/>
          <p:nvPr/>
        </p:nvSpPr>
        <p:spPr>
          <a:xfrm>
            <a:off x="952500" y="6676132"/>
            <a:ext cx="11795745" cy="9525"/>
          </a:xfrm>
          <a:prstGeom prst="rect">
            <a:avLst/>
          </a:prstGeom>
          <a:solidFill>
            <a:srgbClr val="D8C8B0"/>
          </a:solidFill>
          <a:ln/>
        </p:spPr>
      </p:sp>
      <p:sp>
        <p:nvSpPr>
          <p:cNvPr id="39" name="Text 37"/>
          <p:cNvSpPr/>
          <p:nvPr/>
        </p:nvSpPr>
        <p:spPr>
          <a:xfrm>
            <a:off x="1181100" y="6228457"/>
            <a:ext cx="11692417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buNone/>
            </a:pPr>
            <a:r>
              <a:rPr lang="en-US" sz="1950" b="1" dirty="0">
                <a:solidFill>
                  <a:srgbClr val="22160D"/>
                </a:solidFill>
                <a:highlight>
                  <a:srgbClr val="F7F0E6"/>
                </a:highlight>
                <a:latin typeface="Majorant" pitchFamily="34" charset="0"/>
                <a:ea typeface="Majorant" pitchFamily="34" charset="-122"/>
                <a:cs typeface="Majorant" pitchFamily="34" charset="-120"/>
              </a:rPr>
              <a:t>PARTIE III — Scénarios en groupe </a:t>
            </a:r>
            <a:pPr algn="l" indent="0" marL="0">
              <a:buNone/>
            </a:pPr>
            <a:r>
              <a:rPr lang="en-US" sz="1800" dirty="0">
                <a:solidFill>
                  <a:srgbClr val="C05434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(optionnel)</a:t>
            </a:r>
            <a:endParaRPr lang="en-US" sz="1950" dirty="0"/>
          </a:p>
        </p:txBody>
      </p:sp>
      <p:sp>
        <p:nvSpPr>
          <p:cNvPr id="40" name="Shape 38"/>
          <p:cNvSpPr/>
          <p:nvPr/>
        </p:nvSpPr>
        <p:spPr>
          <a:xfrm>
            <a:off x="12748245" y="6104632"/>
            <a:ext cx="4587255" cy="581025"/>
          </a:xfrm>
          <a:prstGeom prst="rect">
            <a:avLst/>
          </a:prstGeom>
          <a:solidFill>
            <a:srgbClr val="F7F0E6"/>
          </a:solidFill>
          <a:ln/>
        </p:spPr>
      </p:sp>
      <p:sp>
        <p:nvSpPr>
          <p:cNvPr id="41" name="Shape 39"/>
          <p:cNvSpPr/>
          <p:nvPr/>
        </p:nvSpPr>
        <p:spPr>
          <a:xfrm>
            <a:off x="12748245" y="6676132"/>
            <a:ext cx="4587255" cy="9525"/>
          </a:xfrm>
          <a:prstGeom prst="rect">
            <a:avLst/>
          </a:prstGeom>
          <a:solidFill>
            <a:srgbClr val="D8C8B0"/>
          </a:solidFill>
          <a:ln/>
        </p:spPr>
      </p:sp>
      <p:sp>
        <p:nvSpPr>
          <p:cNvPr id="42" name="Text 40"/>
          <p:cNvSpPr/>
          <p:nvPr/>
        </p:nvSpPr>
        <p:spPr>
          <a:xfrm>
            <a:off x="12976845" y="6228457"/>
            <a:ext cx="4267673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buNone/>
            </a:pPr>
            <a:r>
              <a:rPr lang="en-US" sz="1950" b="1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30 min</a:t>
            </a:r>
            <a:endParaRPr lang="en-US" sz="1950" dirty="0"/>
          </a:p>
        </p:txBody>
      </p:sp>
      <p:sp>
        <p:nvSpPr>
          <p:cNvPr id="43" name="Shape 41"/>
          <p:cNvSpPr/>
          <p:nvPr/>
        </p:nvSpPr>
        <p:spPr>
          <a:xfrm>
            <a:off x="952500" y="6685657"/>
            <a:ext cx="11795745" cy="581025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44" name="Shape 42"/>
          <p:cNvSpPr/>
          <p:nvPr/>
        </p:nvSpPr>
        <p:spPr>
          <a:xfrm>
            <a:off x="952500" y="7257157"/>
            <a:ext cx="11795745" cy="9525"/>
          </a:xfrm>
          <a:prstGeom prst="rect">
            <a:avLst/>
          </a:prstGeom>
          <a:solidFill>
            <a:srgbClr val="D8C8B0"/>
          </a:solidFill>
          <a:ln/>
        </p:spPr>
      </p:sp>
      <p:sp>
        <p:nvSpPr>
          <p:cNvPr id="45" name="Text 43"/>
          <p:cNvSpPr/>
          <p:nvPr/>
        </p:nvSpPr>
        <p:spPr>
          <a:xfrm>
            <a:off x="1181100" y="6809482"/>
            <a:ext cx="11692417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buNone/>
            </a:pPr>
            <a:r>
              <a:rPr lang="en-US" sz="1950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Bilan + engagement individuel</a:t>
            </a:r>
            <a:endParaRPr lang="en-US" sz="1950" dirty="0"/>
          </a:p>
        </p:txBody>
      </p:sp>
      <p:sp>
        <p:nvSpPr>
          <p:cNvPr id="46" name="Shape 44"/>
          <p:cNvSpPr/>
          <p:nvPr/>
        </p:nvSpPr>
        <p:spPr>
          <a:xfrm>
            <a:off x="12748245" y="6685657"/>
            <a:ext cx="4587255" cy="581025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47" name="Shape 45"/>
          <p:cNvSpPr/>
          <p:nvPr/>
        </p:nvSpPr>
        <p:spPr>
          <a:xfrm>
            <a:off x="12748245" y="7257157"/>
            <a:ext cx="4587255" cy="9525"/>
          </a:xfrm>
          <a:prstGeom prst="rect">
            <a:avLst/>
          </a:prstGeom>
          <a:solidFill>
            <a:srgbClr val="D8C8B0"/>
          </a:solidFill>
          <a:ln/>
        </p:spPr>
      </p:sp>
      <p:sp>
        <p:nvSpPr>
          <p:cNvPr id="48" name="Text 46"/>
          <p:cNvSpPr/>
          <p:nvPr/>
        </p:nvSpPr>
        <p:spPr>
          <a:xfrm>
            <a:off x="12976845" y="6809482"/>
            <a:ext cx="4267673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buNone/>
            </a:pPr>
            <a:r>
              <a:rPr lang="en-US" sz="1950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5 min</a:t>
            </a:r>
            <a:endParaRPr lang="en-US" sz="1950" dirty="0"/>
          </a:p>
        </p:txBody>
      </p:sp>
      <p:sp>
        <p:nvSpPr>
          <p:cNvPr id="49" name="Shape 47"/>
          <p:cNvSpPr/>
          <p:nvPr/>
        </p:nvSpPr>
        <p:spPr>
          <a:xfrm>
            <a:off x="952500" y="7266682"/>
            <a:ext cx="11795745" cy="614363"/>
          </a:xfrm>
          <a:prstGeom prst="rect">
            <a:avLst/>
          </a:prstGeom>
          <a:solidFill>
            <a:srgbClr val="214422"/>
          </a:solidFill>
          <a:ln/>
        </p:spPr>
      </p:sp>
      <p:sp>
        <p:nvSpPr>
          <p:cNvPr id="50" name="Text 48"/>
          <p:cNvSpPr/>
          <p:nvPr/>
        </p:nvSpPr>
        <p:spPr>
          <a:xfrm>
            <a:off x="1181100" y="7409557"/>
            <a:ext cx="11692417" cy="36671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buNone/>
            </a:pPr>
            <a:r>
              <a:rPr lang="en-US" sz="1950" b="1" spc="78" kern="0" dirty="0">
                <a:solidFill>
                  <a:srgbClr val="FFFFFF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TOTAL</a:t>
            </a:r>
            <a:endParaRPr lang="en-US" sz="1950" dirty="0"/>
          </a:p>
        </p:txBody>
      </p:sp>
      <p:sp>
        <p:nvSpPr>
          <p:cNvPr id="51" name="Shape 49"/>
          <p:cNvSpPr/>
          <p:nvPr/>
        </p:nvSpPr>
        <p:spPr>
          <a:xfrm>
            <a:off x="12748245" y="7266682"/>
            <a:ext cx="4587255" cy="614363"/>
          </a:xfrm>
          <a:prstGeom prst="rect">
            <a:avLst/>
          </a:prstGeom>
          <a:solidFill>
            <a:srgbClr val="214422"/>
          </a:solidFill>
          <a:ln/>
        </p:spPr>
      </p:sp>
      <p:sp>
        <p:nvSpPr>
          <p:cNvPr id="52" name="Text 50"/>
          <p:cNvSpPr/>
          <p:nvPr/>
        </p:nvSpPr>
        <p:spPr>
          <a:xfrm>
            <a:off x="12976845" y="7409557"/>
            <a:ext cx="4267673" cy="36671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buNone/>
            </a:pPr>
            <a:r>
              <a:rPr lang="en-US" sz="1950" b="1" dirty="0">
                <a:solidFill>
                  <a:srgbClr val="FFFFFF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2h30</a:t>
            </a:r>
            <a:endParaRPr lang="en-US" sz="1950" dirty="0"/>
          </a:p>
        </p:txBody>
      </p:sp>
      <p:sp>
        <p:nvSpPr>
          <p:cNvPr id="53" name="Shape 51"/>
          <p:cNvSpPr/>
          <p:nvPr/>
        </p:nvSpPr>
        <p:spPr>
          <a:xfrm>
            <a:off x="952500" y="9128820"/>
            <a:ext cx="16383000" cy="567630"/>
          </a:xfrm>
          <a:prstGeom prst="rect">
            <a:avLst/>
          </a:prstGeom>
          <a:solidFill>
            <a:srgbClr val="FADDC9"/>
          </a:solidFill>
          <a:ln/>
        </p:spPr>
      </p:sp>
      <p:sp>
        <p:nvSpPr>
          <p:cNvPr id="54" name="Shape 52"/>
          <p:cNvSpPr/>
          <p:nvPr/>
        </p:nvSpPr>
        <p:spPr>
          <a:xfrm>
            <a:off x="952500" y="9128820"/>
            <a:ext cx="38100" cy="567630"/>
          </a:xfrm>
          <a:prstGeom prst="rect">
            <a:avLst/>
          </a:prstGeom>
          <a:solidFill>
            <a:srgbClr val="C05434"/>
          </a:solidFill>
          <a:ln/>
        </p:spPr>
      </p:sp>
      <p:sp>
        <p:nvSpPr>
          <p:cNvPr id="55" name="Text 53"/>
          <p:cNvSpPr/>
          <p:nvPr/>
        </p:nvSpPr>
        <p:spPr>
          <a:xfrm>
            <a:off x="1200150" y="9252645"/>
            <a:ext cx="17518380" cy="3580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0000"/>
              </a:lnSpc>
              <a:buNone/>
            </a:pPr>
            <a:r>
              <a:rPr lang="en-US" sz="1800" b="1" dirty="0">
                <a:solidFill>
                  <a:srgbClr val="543B28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Note : </a:t>
            </a:r>
            <a:pPr algn="l" indent="0" marL="0">
              <a:lnSpc>
                <a:spcPct val="140000"/>
              </a:lnSpc>
              <a:buNone/>
            </a:pPr>
            <a:r>
              <a:rPr lang="en-US" sz="1800" dirty="0">
                <a:solidFill>
                  <a:srgbClr val="543B28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La Partie III est modulable selon le temps disponible le jour J.</a:t>
            </a:r>
            <a:endParaRPr lang="en-US" sz="1800" dirty="0"/>
          </a:p>
        </p:txBody>
      </p:sp>
      <p:sp>
        <p:nvSpPr>
          <p:cNvPr id="56" name="Shape 54"/>
          <p:cNvSpPr/>
          <p:nvPr/>
        </p:nvSpPr>
        <p:spPr>
          <a:xfrm>
            <a:off x="533400" y="9846469"/>
            <a:ext cx="190500" cy="9525"/>
          </a:xfrm>
          <a:prstGeom prst="rect">
            <a:avLst/>
          </a:prstGeom>
          <a:solidFill>
            <a:srgbClr val="C8B79C"/>
          </a:solidFill>
          <a:ln/>
        </p:spPr>
      </p:sp>
      <p:sp>
        <p:nvSpPr>
          <p:cNvPr id="57" name="Text 55"/>
          <p:cNvSpPr/>
          <p:nvPr/>
        </p:nvSpPr>
        <p:spPr>
          <a:xfrm>
            <a:off x="809625" y="9739313"/>
            <a:ext cx="368871" cy="26193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350" b="1" spc="216" kern="0" dirty="0">
                <a:solidFill>
                  <a:srgbClr val="A1855F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AB</a:t>
            </a:r>
            <a:endParaRPr lang="en-US" sz="135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F7F0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52500" y="590550"/>
            <a:ext cx="18021300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spc="252" kern="0" dirty="0">
                <a:solidFill>
                  <a:srgbClr val="C05434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PARTIE III · SCÉNARIOS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952500" y="981075"/>
            <a:ext cx="18021300" cy="64576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4350" b="1" spc="-43" kern="0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Les règles du jeu</a:t>
            </a:r>
            <a:endParaRPr lang="en-US" sz="4350" dirty="0"/>
          </a:p>
        </p:txBody>
      </p:sp>
      <p:sp>
        <p:nvSpPr>
          <p:cNvPr id="4" name="Text 2"/>
          <p:cNvSpPr/>
          <p:nvPr/>
        </p:nvSpPr>
        <p:spPr>
          <a:xfrm>
            <a:off x="952500" y="4414391"/>
            <a:ext cx="9783284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spc="126" kern="0" dirty="0">
                <a:solidFill>
                  <a:srgbClr val="214422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FORMAT DE CHAQUE SCÉNARIO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952500" y="4862066"/>
            <a:ext cx="419100" cy="4381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214422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①</a:t>
            </a:r>
            <a:endParaRPr lang="en-US" sz="2100" dirty="0"/>
          </a:p>
        </p:txBody>
      </p:sp>
      <p:sp>
        <p:nvSpPr>
          <p:cNvPr id="6" name="Text 4"/>
          <p:cNvSpPr/>
          <p:nvPr/>
        </p:nvSpPr>
        <p:spPr>
          <a:xfrm>
            <a:off x="1485900" y="4862066"/>
            <a:ext cx="5124643" cy="38524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5000"/>
              </a:lnSpc>
              <a:buNone/>
            </a:pPr>
            <a:r>
              <a:rPr lang="en-US" sz="2025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L'animateur lit la situation à voix haute</a:t>
            </a:r>
            <a:endParaRPr lang="en-US" sz="2025" dirty="0"/>
          </a:p>
        </p:txBody>
      </p:sp>
      <p:sp>
        <p:nvSpPr>
          <p:cNvPr id="7" name="Text 5"/>
          <p:cNvSpPr/>
          <p:nvPr/>
        </p:nvSpPr>
        <p:spPr>
          <a:xfrm>
            <a:off x="952500" y="5414516"/>
            <a:ext cx="419100" cy="4381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214422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②</a:t>
            </a:r>
            <a:endParaRPr lang="en-US" sz="2100" dirty="0"/>
          </a:p>
        </p:txBody>
      </p:sp>
      <p:sp>
        <p:nvSpPr>
          <p:cNvPr id="8" name="Text 6"/>
          <p:cNvSpPr/>
          <p:nvPr/>
        </p:nvSpPr>
        <p:spPr>
          <a:xfrm>
            <a:off x="1485900" y="5414516"/>
            <a:ext cx="7173077" cy="38524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5000"/>
              </a:lnSpc>
              <a:buNone/>
            </a:pPr>
            <a:r>
              <a:rPr lang="en-US" sz="2025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Un volontaire joue le serveur, l'animateur joue le client</a:t>
            </a:r>
            <a:endParaRPr lang="en-US" sz="2025" dirty="0"/>
          </a:p>
        </p:txBody>
      </p:sp>
      <p:sp>
        <p:nvSpPr>
          <p:cNvPr id="9" name="Text 7"/>
          <p:cNvSpPr/>
          <p:nvPr/>
        </p:nvSpPr>
        <p:spPr>
          <a:xfrm>
            <a:off x="952500" y="5966966"/>
            <a:ext cx="419100" cy="4381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214422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③</a:t>
            </a:r>
            <a:endParaRPr lang="en-US" sz="2100" dirty="0"/>
          </a:p>
        </p:txBody>
      </p:sp>
      <p:sp>
        <p:nvSpPr>
          <p:cNvPr id="10" name="Text 8"/>
          <p:cNvSpPr/>
          <p:nvPr/>
        </p:nvSpPr>
        <p:spPr>
          <a:xfrm>
            <a:off x="1485900" y="5966966"/>
            <a:ext cx="2979785" cy="38524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5000"/>
              </a:lnSpc>
              <a:buNone/>
            </a:pPr>
            <a:r>
              <a:rPr lang="en-US" sz="2025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Durée max : 3 minutes</a:t>
            </a:r>
            <a:endParaRPr lang="en-US" sz="2025" dirty="0"/>
          </a:p>
        </p:txBody>
      </p:sp>
      <p:sp>
        <p:nvSpPr>
          <p:cNvPr id="11" name="Text 9"/>
          <p:cNvSpPr/>
          <p:nvPr/>
        </p:nvSpPr>
        <p:spPr>
          <a:xfrm>
            <a:off x="952500" y="6519416"/>
            <a:ext cx="419100" cy="4381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214422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④</a:t>
            </a:r>
            <a:endParaRPr lang="en-US" sz="2100" dirty="0"/>
          </a:p>
        </p:txBody>
      </p:sp>
      <p:sp>
        <p:nvSpPr>
          <p:cNvPr id="12" name="Text 10"/>
          <p:cNvSpPr/>
          <p:nvPr/>
        </p:nvSpPr>
        <p:spPr>
          <a:xfrm>
            <a:off x="1485900" y="6519416"/>
            <a:ext cx="8611309" cy="73238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5000"/>
              </a:lnSpc>
              <a:buNone/>
            </a:pPr>
            <a:r>
              <a:rPr lang="en-US" sz="2025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Débriefing collectif : ce qui a bien fonctionné, ce qu'on ferait différemment</a:t>
            </a:r>
            <a:endParaRPr lang="en-US" sz="2025" dirty="0"/>
          </a:p>
        </p:txBody>
      </p:sp>
      <p:sp>
        <p:nvSpPr>
          <p:cNvPr id="13" name="Shape 11"/>
          <p:cNvSpPr/>
          <p:nvPr/>
        </p:nvSpPr>
        <p:spPr>
          <a:xfrm>
            <a:off x="10113094" y="4414391"/>
            <a:ext cx="38100" cy="1969591"/>
          </a:xfrm>
          <a:prstGeom prst="rect">
            <a:avLst/>
          </a:prstGeom>
          <a:solidFill>
            <a:srgbClr val="214422"/>
          </a:solidFill>
          <a:ln/>
        </p:spPr>
      </p:sp>
      <p:sp>
        <p:nvSpPr>
          <p:cNvPr id="14" name="Text 12"/>
          <p:cNvSpPr/>
          <p:nvPr/>
        </p:nvSpPr>
        <p:spPr>
          <a:xfrm>
            <a:off x="10494094" y="4414391"/>
            <a:ext cx="7525546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spc="144" kern="0" dirty="0">
                <a:solidFill>
                  <a:srgbClr val="214422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RÈGLES AFFICHÉES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10494094" y="4881116"/>
            <a:ext cx="7525546" cy="42475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5000"/>
              </a:lnSpc>
              <a:buNone/>
            </a:pPr>
            <a:r>
              <a:rPr lang="en-US" sz="2100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Pas de moquerie</a:t>
            </a:r>
            <a:endParaRPr lang="en-US" sz="2100" dirty="0"/>
          </a:p>
        </p:txBody>
      </p:sp>
      <p:sp>
        <p:nvSpPr>
          <p:cNvPr id="16" name="Text 14"/>
          <p:cNvSpPr/>
          <p:nvPr/>
        </p:nvSpPr>
        <p:spPr>
          <a:xfrm>
            <a:off x="10494094" y="5439221"/>
            <a:ext cx="7525546" cy="42475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5000"/>
              </a:lnSpc>
              <a:buNone/>
            </a:pPr>
            <a:r>
              <a:rPr lang="en-US" sz="2100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Droit à l'erreur total</a:t>
            </a:r>
            <a:endParaRPr lang="en-US" sz="2100" dirty="0"/>
          </a:p>
        </p:txBody>
      </p:sp>
      <p:sp>
        <p:nvSpPr>
          <p:cNvPr id="17" name="Text 15"/>
          <p:cNvSpPr/>
          <p:nvPr/>
        </p:nvSpPr>
        <p:spPr>
          <a:xfrm>
            <a:off x="10494094" y="5997327"/>
            <a:ext cx="7525546" cy="42475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5000"/>
              </a:lnSpc>
              <a:buNone/>
            </a:pPr>
            <a:r>
              <a:rPr lang="en-US" sz="2100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Les bons réflexes restent au paperboard</a:t>
            </a:r>
            <a:endParaRPr lang="en-US" sz="2100" dirty="0"/>
          </a:p>
        </p:txBody>
      </p:sp>
      <p:sp>
        <p:nvSpPr>
          <p:cNvPr id="18" name="Shape 16"/>
          <p:cNvSpPr/>
          <p:nvPr/>
        </p:nvSpPr>
        <p:spPr>
          <a:xfrm>
            <a:off x="533400" y="9846469"/>
            <a:ext cx="190500" cy="9525"/>
          </a:xfrm>
          <a:prstGeom prst="rect">
            <a:avLst/>
          </a:prstGeom>
          <a:solidFill>
            <a:srgbClr val="C8B79C"/>
          </a:solidFill>
          <a:ln/>
        </p:spPr>
      </p:sp>
      <p:sp>
        <p:nvSpPr>
          <p:cNvPr id="19" name="Text 17"/>
          <p:cNvSpPr/>
          <p:nvPr/>
        </p:nvSpPr>
        <p:spPr>
          <a:xfrm>
            <a:off x="809625" y="9739313"/>
            <a:ext cx="922883" cy="26193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350" b="1" spc="216" kern="0" dirty="0">
                <a:solidFill>
                  <a:srgbClr val="A1855F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JG + AB</a:t>
            </a:r>
            <a:endParaRPr lang="en-US" sz="135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F7F0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52500" y="552450"/>
            <a:ext cx="1937742" cy="390525"/>
          </a:xfrm>
          <a:prstGeom prst="roundRect">
            <a:avLst>
              <a:gd name="adj" fmla="val 9756"/>
            </a:avLst>
          </a:prstGeom>
          <a:solidFill>
            <a:srgbClr val="C05434"/>
          </a:solidFill>
          <a:ln/>
        </p:spPr>
      </p:sp>
      <p:sp>
        <p:nvSpPr>
          <p:cNvPr id="3" name="Text 1"/>
          <p:cNvSpPr/>
          <p:nvPr/>
        </p:nvSpPr>
        <p:spPr>
          <a:xfrm>
            <a:off x="1104900" y="600075"/>
            <a:ext cx="1796236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spc="216" kern="0" dirty="0">
                <a:solidFill>
                  <a:srgbClr val="FFFFFF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SCÉNARIO 1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3042642" y="600075"/>
            <a:ext cx="1817110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dirty="0">
                <a:solidFill>
                  <a:srgbClr val="896C50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Niveau : Moyen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952500" y="1057275"/>
            <a:ext cx="18021300" cy="60387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4050" b="1" spc="-40" kern="0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Le retard de cuisine en plein service</a:t>
            </a:r>
            <a:endParaRPr lang="en-US" sz="4050" dirty="0"/>
          </a:p>
        </p:txBody>
      </p:sp>
      <p:sp>
        <p:nvSpPr>
          <p:cNvPr id="6" name="Shape 4"/>
          <p:cNvSpPr/>
          <p:nvPr/>
        </p:nvSpPr>
        <p:spPr>
          <a:xfrm>
            <a:off x="952500" y="3988147"/>
            <a:ext cx="38100" cy="1562100"/>
          </a:xfrm>
          <a:prstGeom prst="rect">
            <a:avLst/>
          </a:prstGeom>
          <a:solidFill>
            <a:srgbClr val="22160D"/>
          </a:solidFill>
          <a:ln/>
        </p:spPr>
      </p:sp>
      <p:sp>
        <p:nvSpPr>
          <p:cNvPr id="7" name="Text 5"/>
          <p:cNvSpPr/>
          <p:nvPr/>
        </p:nvSpPr>
        <p:spPr>
          <a:xfrm>
            <a:off x="1295400" y="3988147"/>
            <a:ext cx="6984973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spc="144" kern="0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CONTEXTE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295400" y="4435822"/>
            <a:ext cx="6540474" cy="11525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0000"/>
              </a:lnSpc>
              <a:buNone/>
            </a:pPr>
            <a:r>
              <a:rPr lang="en-US" sz="1950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Il est 12h45. Une table de 4 attend son plat depuis </a:t>
            </a:r>
            <a:pPr algn="l" indent="0" marL="0">
              <a:lnSpc>
                <a:spcPct val="150000"/>
              </a:lnSpc>
              <a:buNone/>
            </a:pPr>
            <a:r>
              <a:rPr lang="en-US" sz="1950" b="1" dirty="0">
                <a:solidFill>
                  <a:srgbClr val="C05434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22 minutes </a:t>
            </a:r>
            <a:pPr algn="l" indent="0" marL="0">
              <a:lnSpc>
                <a:spcPct val="150000"/>
              </a:lnSpc>
              <a:buNone/>
            </a:pPr>
            <a:r>
              <a:rPr lang="en-US" sz="1950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. La cuisine ne peut pas envoyer avant 8 minutes.</a:t>
            </a:r>
            <a:endParaRPr lang="en-US" sz="1950" dirty="0"/>
          </a:p>
        </p:txBody>
      </p:sp>
      <p:sp>
        <p:nvSpPr>
          <p:cNvPr id="9" name="Shape 7"/>
          <p:cNvSpPr/>
          <p:nvPr/>
        </p:nvSpPr>
        <p:spPr>
          <a:xfrm>
            <a:off x="7912075" y="3988147"/>
            <a:ext cx="9423425" cy="3648075"/>
          </a:xfrm>
          <a:prstGeom prst="roundRect">
            <a:avLst>
              <a:gd name="adj" fmla="val 3133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71450" dist="28575" dir="5400000">
              <a:srgbClr val="2A231C">
                <a:alpha val="7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8178775" y="4254847"/>
            <a:ext cx="9779027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spc="144" kern="0" dirty="0">
                <a:solidFill>
                  <a:srgbClr val="214422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TRAME DE RÉPONSE ATTENDUE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8178775" y="4702522"/>
            <a:ext cx="275555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144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8492430" y="4702522"/>
            <a:ext cx="7814742" cy="3714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0000"/>
              </a:lnSpc>
              <a:buNone/>
            </a:pPr>
            <a:r>
              <a:rPr lang="en-US" sz="1875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On anticipe — on passe à la table </a:t>
            </a:r>
            <a:pPr algn="l" indent="0" marL="0">
              <a:lnSpc>
                <a:spcPct val="140000"/>
              </a:lnSpc>
              <a:buNone/>
            </a:pPr>
            <a:r>
              <a:rPr lang="en-US" sz="1875" b="1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avant </a:t>
            </a:r>
            <a:pPr algn="l" indent="0" marL="0">
              <a:lnSpc>
                <a:spcPct val="140000"/>
              </a:lnSpc>
              <a:buNone/>
            </a:pPr>
            <a:r>
              <a:rPr lang="en-US" sz="1875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que le client interpelle</a:t>
            </a:r>
            <a:endParaRPr lang="en-US" sz="1875" dirty="0"/>
          </a:p>
        </p:txBody>
      </p:sp>
      <p:sp>
        <p:nvSpPr>
          <p:cNvPr id="13" name="Shape 11"/>
          <p:cNvSpPr/>
          <p:nvPr/>
        </p:nvSpPr>
        <p:spPr>
          <a:xfrm>
            <a:off x="8178775" y="5169247"/>
            <a:ext cx="8890025" cy="933450"/>
          </a:xfrm>
          <a:prstGeom prst="roundRect">
            <a:avLst>
              <a:gd name="adj" fmla="val 8163"/>
            </a:avLst>
          </a:prstGeom>
          <a:solidFill>
            <a:srgbClr val="D6E8D7"/>
          </a:solidFill>
          <a:ln/>
        </p:spPr>
      </p:sp>
      <p:sp>
        <p:nvSpPr>
          <p:cNvPr id="14" name="Text 12"/>
          <p:cNvSpPr/>
          <p:nvPr/>
        </p:nvSpPr>
        <p:spPr>
          <a:xfrm>
            <a:off x="8350225" y="5302597"/>
            <a:ext cx="8803539" cy="704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0000"/>
              </a:lnSpc>
              <a:buNone/>
            </a:pPr>
            <a:r>
              <a:rPr lang="en-US" sz="1875" i="1" dirty="0">
                <a:solidFill>
                  <a:srgbClr val="214422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"Je voulais vous prévenir — vos plats sont en cours de finition, encore 8 minutes. Je vous sers un peu de pain en attendant ?"</a:t>
            </a:r>
            <a:endParaRPr lang="en-US" sz="1875" dirty="0"/>
          </a:p>
        </p:txBody>
      </p:sp>
      <p:sp>
        <p:nvSpPr>
          <p:cNvPr id="15" name="Text 13"/>
          <p:cNvSpPr/>
          <p:nvPr/>
        </p:nvSpPr>
        <p:spPr>
          <a:xfrm>
            <a:off x="8178775" y="6236047"/>
            <a:ext cx="275555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144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8492430" y="6236047"/>
            <a:ext cx="3360413" cy="3714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0000"/>
              </a:lnSpc>
              <a:buNone/>
            </a:pPr>
            <a:r>
              <a:rPr lang="en-US" sz="1875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On ne blâme pas la cuisine</a:t>
            </a:r>
            <a:endParaRPr lang="en-US" sz="1875" dirty="0"/>
          </a:p>
        </p:txBody>
      </p:sp>
      <p:sp>
        <p:nvSpPr>
          <p:cNvPr id="17" name="Text 15"/>
          <p:cNvSpPr/>
          <p:nvPr/>
        </p:nvSpPr>
        <p:spPr>
          <a:xfrm>
            <a:off x="8178775" y="6702772"/>
            <a:ext cx="275555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144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8492430" y="6702772"/>
            <a:ext cx="8833661" cy="704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0000"/>
              </a:lnSpc>
              <a:buNone/>
            </a:pPr>
            <a:r>
              <a:rPr lang="en-US" sz="1875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Geste possible (avec accord manager) : eau pétillante offerte, pain supplémentaire</a:t>
            </a:r>
            <a:endParaRPr lang="en-US" sz="1875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solidFill>
          <a:srgbClr val="F7F0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52500" y="495300"/>
            <a:ext cx="1980009" cy="390525"/>
          </a:xfrm>
          <a:prstGeom prst="roundRect">
            <a:avLst>
              <a:gd name="adj" fmla="val 9756"/>
            </a:avLst>
          </a:prstGeom>
          <a:solidFill>
            <a:srgbClr val="C05434"/>
          </a:solidFill>
          <a:ln/>
        </p:spPr>
      </p:sp>
      <p:sp>
        <p:nvSpPr>
          <p:cNvPr id="3" name="Text 1"/>
          <p:cNvSpPr/>
          <p:nvPr/>
        </p:nvSpPr>
        <p:spPr>
          <a:xfrm>
            <a:off x="1104900" y="542925"/>
            <a:ext cx="1842730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spc="216" kern="0" dirty="0">
                <a:solidFill>
                  <a:srgbClr val="FFFFFF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SCÉNARIO 2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3084909" y="542925"/>
            <a:ext cx="1966496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dirty="0">
                <a:solidFill>
                  <a:srgbClr val="896C50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Niveau : Difficile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952500" y="1000125"/>
            <a:ext cx="18021300" cy="58288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3900" b="1" spc="-39" kern="0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La réclamation à voix haute</a:t>
            </a:r>
            <a:endParaRPr lang="en-US" sz="3900" dirty="0"/>
          </a:p>
        </p:txBody>
      </p:sp>
      <p:sp>
        <p:nvSpPr>
          <p:cNvPr id="6" name="Shape 4"/>
          <p:cNvSpPr/>
          <p:nvPr/>
        </p:nvSpPr>
        <p:spPr>
          <a:xfrm>
            <a:off x="952500" y="1716360"/>
            <a:ext cx="16383000" cy="971550"/>
          </a:xfrm>
          <a:prstGeom prst="roundRect">
            <a:avLst>
              <a:gd name="adj" fmla="val 7843"/>
            </a:avLst>
          </a:prstGeom>
          <a:solidFill>
            <a:srgbClr val="1C1510"/>
          </a:solidFill>
          <a:ln/>
        </p:spPr>
      </p:sp>
      <p:sp>
        <p:nvSpPr>
          <p:cNvPr id="7" name="Text 5"/>
          <p:cNvSpPr/>
          <p:nvPr/>
        </p:nvSpPr>
        <p:spPr>
          <a:xfrm>
            <a:off x="1181100" y="1868760"/>
            <a:ext cx="16403574" cy="704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0000"/>
              </a:lnSpc>
              <a:buNone/>
            </a:pPr>
            <a:r>
              <a:rPr lang="en-US" sz="1875" dirty="0">
                <a:solidFill>
                  <a:srgbClr val="F7F0E6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Un client à une table de 6 dit à voix haute : </a:t>
            </a:r>
            <a:pPr algn="l" indent="0" marL="0">
              <a:lnSpc>
                <a:spcPct val="140000"/>
              </a:lnSpc>
              <a:buNone/>
            </a:pPr>
            <a:r>
              <a:rPr lang="en-US" sz="1875" i="1" dirty="0">
                <a:solidFill>
                  <a:srgbClr val="C05434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"C'est vraiment pas terrible comme accueil ici — on a attendu 10 minutes sans que personne vienne nous voir !"</a:t>
            </a:r>
            <a:endParaRPr lang="en-US" sz="1875" dirty="0"/>
          </a:p>
        </p:txBody>
      </p:sp>
      <p:sp>
        <p:nvSpPr>
          <p:cNvPr id="8" name="Text 6"/>
          <p:cNvSpPr/>
          <p:nvPr/>
        </p:nvSpPr>
        <p:spPr>
          <a:xfrm>
            <a:off x="952500" y="2897460"/>
            <a:ext cx="18021300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spc="126" kern="0" dirty="0">
                <a:solidFill>
                  <a:srgbClr val="214422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RÉPONSE LAST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952500" y="3345135"/>
            <a:ext cx="533400" cy="569119"/>
          </a:xfrm>
          <a:prstGeom prst="roundRect">
            <a:avLst>
              <a:gd name="adj" fmla="val 14286"/>
            </a:avLst>
          </a:prstGeom>
          <a:solidFill>
            <a:srgbClr val="214422"/>
          </a:solidFill>
          <a:ln/>
        </p:spPr>
      </p:sp>
      <p:sp>
        <p:nvSpPr>
          <p:cNvPr id="10" name="Text 8"/>
          <p:cNvSpPr/>
          <p:nvPr/>
        </p:nvSpPr>
        <p:spPr>
          <a:xfrm>
            <a:off x="1145828" y="3455863"/>
            <a:ext cx="222945" cy="3857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FFFFFF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L</a:t>
            </a:r>
            <a:endParaRPr lang="en-US" sz="2100" dirty="0"/>
          </a:p>
        </p:txBody>
      </p:sp>
      <p:sp>
        <p:nvSpPr>
          <p:cNvPr id="11" name="Shape 9"/>
          <p:cNvSpPr/>
          <p:nvPr/>
        </p:nvSpPr>
        <p:spPr>
          <a:xfrm>
            <a:off x="1485900" y="3345135"/>
            <a:ext cx="15849600" cy="569119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95250" dist="19050" dir="5400000">
              <a:srgbClr val="2A231C">
                <a:alpha val="6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1676400" y="3468960"/>
            <a:ext cx="17015460" cy="35956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5000"/>
              </a:lnSpc>
              <a:buNone/>
            </a:pPr>
            <a:r>
              <a:rPr lang="en-US" sz="1875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S'approcher immédiatement, voix basse : </a:t>
            </a:r>
            <a:pPr algn="l" indent="0" marL="0">
              <a:lnSpc>
                <a:spcPct val="135000"/>
              </a:lnSpc>
              <a:buNone/>
            </a:pPr>
            <a:r>
              <a:rPr lang="en-US" sz="1875" i="1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"Vous avez tout à fait raison de me le dire — je vous écoute."</a:t>
            </a:r>
            <a:endParaRPr lang="en-US" sz="1875" dirty="0"/>
          </a:p>
        </p:txBody>
      </p:sp>
      <p:sp>
        <p:nvSpPr>
          <p:cNvPr id="13" name="Shape 11"/>
          <p:cNvSpPr/>
          <p:nvPr/>
        </p:nvSpPr>
        <p:spPr>
          <a:xfrm>
            <a:off x="952500" y="4047604"/>
            <a:ext cx="533400" cy="569119"/>
          </a:xfrm>
          <a:prstGeom prst="roundRect">
            <a:avLst>
              <a:gd name="adj" fmla="val 14286"/>
            </a:avLst>
          </a:prstGeom>
          <a:solidFill>
            <a:srgbClr val="C05434"/>
          </a:solidFill>
          <a:ln/>
        </p:spPr>
      </p:sp>
      <p:sp>
        <p:nvSpPr>
          <p:cNvPr id="14" name="Text 12"/>
          <p:cNvSpPr/>
          <p:nvPr/>
        </p:nvSpPr>
        <p:spPr>
          <a:xfrm>
            <a:off x="1124322" y="4158332"/>
            <a:ext cx="265881" cy="3857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FFFFFF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A</a:t>
            </a:r>
            <a:endParaRPr lang="en-US" sz="2100" dirty="0"/>
          </a:p>
        </p:txBody>
      </p:sp>
      <p:sp>
        <p:nvSpPr>
          <p:cNvPr id="15" name="Shape 13"/>
          <p:cNvSpPr/>
          <p:nvPr/>
        </p:nvSpPr>
        <p:spPr>
          <a:xfrm>
            <a:off x="1485900" y="4047604"/>
            <a:ext cx="15849600" cy="569119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95250" dist="19050" dir="5400000">
              <a:srgbClr val="2A231C">
                <a:alpha val="6000"/>
              </a:srgbClr>
            </a:outerShdw>
          </a:effectLst>
        </p:spPr>
      </p:sp>
      <p:sp>
        <p:nvSpPr>
          <p:cNvPr id="16" name="Text 14"/>
          <p:cNvSpPr/>
          <p:nvPr/>
        </p:nvSpPr>
        <p:spPr>
          <a:xfrm>
            <a:off x="1676400" y="4171429"/>
            <a:ext cx="17015460" cy="35956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5000"/>
              </a:lnSpc>
              <a:buNone/>
            </a:pPr>
            <a:r>
              <a:rPr lang="en-US" sz="1875" i="1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"Je suis vraiment désolé pour cette attente, ce n'est pas ce que vous méritez chez Léonie."</a:t>
            </a:r>
            <a:endParaRPr lang="en-US" sz="1875" dirty="0"/>
          </a:p>
        </p:txBody>
      </p:sp>
      <p:sp>
        <p:nvSpPr>
          <p:cNvPr id="17" name="Shape 15"/>
          <p:cNvSpPr/>
          <p:nvPr/>
        </p:nvSpPr>
        <p:spPr>
          <a:xfrm>
            <a:off x="952500" y="4750073"/>
            <a:ext cx="533400" cy="569119"/>
          </a:xfrm>
          <a:prstGeom prst="roundRect">
            <a:avLst>
              <a:gd name="adj" fmla="val 14286"/>
            </a:avLst>
          </a:prstGeom>
          <a:solidFill>
            <a:srgbClr val="3D6568"/>
          </a:solidFill>
          <a:ln/>
        </p:spPr>
      </p:sp>
      <p:sp>
        <p:nvSpPr>
          <p:cNvPr id="18" name="Text 16"/>
          <p:cNvSpPr/>
          <p:nvPr/>
        </p:nvSpPr>
        <p:spPr>
          <a:xfrm>
            <a:off x="1135038" y="4860801"/>
            <a:ext cx="244525" cy="3857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FFFFFF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S</a:t>
            </a:r>
            <a:endParaRPr lang="en-US" sz="2100" dirty="0"/>
          </a:p>
        </p:txBody>
      </p:sp>
      <p:sp>
        <p:nvSpPr>
          <p:cNvPr id="19" name="Shape 17"/>
          <p:cNvSpPr/>
          <p:nvPr/>
        </p:nvSpPr>
        <p:spPr>
          <a:xfrm>
            <a:off x="1485900" y="4750073"/>
            <a:ext cx="15849600" cy="569119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95250" dist="19050" dir="5400000">
              <a:srgbClr val="2A231C">
                <a:alpha val="6000"/>
              </a:srgbClr>
            </a:outerShdw>
          </a:effectLst>
        </p:spPr>
      </p:sp>
      <p:sp>
        <p:nvSpPr>
          <p:cNvPr id="20" name="Text 18"/>
          <p:cNvSpPr/>
          <p:nvPr/>
        </p:nvSpPr>
        <p:spPr>
          <a:xfrm>
            <a:off x="1676400" y="4873898"/>
            <a:ext cx="17015460" cy="35956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5000"/>
              </a:lnSpc>
              <a:buNone/>
            </a:pPr>
            <a:r>
              <a:rPr lang="en-US" sz="1875" i="1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"Je m'en occupe personnellement à partir de maintenant. Que puis-je faire pour que votre repas se passe au mieux ?"</a:t>
            </a:r>
            <a:endParaRPr lang="en-US" sz="1875" dirty="0"/>
          </a:p>
        </p:txBody>
      </p:sp>
      <p:sp>
        <p:nvSpPr>
          <p:cNvPr id="21" name="Shape 19"/>
          <p:cNvSpPr/>
          <p:nvPr/>
        </p:nvSpPr>
        <p:spPr>
          <a:xfrm>
            <a:off x="952500" y="5452542"/>
            <a:ext cx="533400" cy="569119"/>
          </a:xfrm>
          <a:prstGeom prst="roundRect">
            <a:avLst>
              <a:gd name="adj" fmla="val 14286"/>
            </a:avLst>
          </a:prstGeom>
          <a:solidFill>
            <a:srgbClr val="2B1F18"/>
          </a:solidFill>
          <a:ln/>
        </p:spPr>
      </p:sp>
      <p:sp>
        <p:nvSpPr>
          <p:cNvPr id="22" name="Text 20"/>
          <p:cNvSpPr/>
          <p:nvPr/>
        </p:nvSpPr>
        <p:spPr>
          <a:xfrm>
            <a:off x="1140619" y="5563270"/>
            <a:ext cx="233288" cy="3857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FFFFFF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T</a:t>
            </a:r>
            <a:endParaRPr lang="en-US" sz="2100" dirty="0"/>
          </a:p>
        </p:txBody>
      </p:sp>
      <p:sp>
        <p:nvSpPr>
          <p:cNvPr id="23" name="Shape 21"/>
          <p:cNvSpPr/>
          <p:nvPr/>
        </p:nvSpPr>
        <p:spPr>
          <a:xfrm>
            <a:off x="1485900" y="5452542"/>
            <a:ext cx="15849600" cy="569119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95250" dist="19050" dir="5400000">
              <a:srgbClr val="2A231C">
                <a:alpha val="6000"/>
              </a:srgbClr>
            </a:outerShdw>
          </a:effectLst>
        </p:spPr>
      </p:sp>
      <p:sp>
        <p:nvSpPr>
          <p:cNvPr id="24" name="Text 22"/>
          <p:cNvSpPr/>
          <p:nvPr/>
        </p:nvSpPr>
        <p:spPr>
          <a:xfrm>
            <a:off x="1676400" y="5576367"/>
            <a:ext cx="17015460" cy="35956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5000"/>
              </a:lnSpc>
              <a:buNone/>
            </a:pPr>
            <a:r>
              <a:rPr lang="en-US" sz="1875" i="1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"Merci de nous l'avoir dit directement — c'est ce qui nous permet de progresser."</a:t>
            </a:r>
            <a:endParaRPr lang="en-US" sz="1875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bg>
      <p:bgPr>
        <a:solidFill>
          <a:srgbClr val="F7F0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52500" y="476250"/>
            <a:ext cx="1978223" cy="390525"/>
          </a:xfrm>
          <a:prstGeom prst="roundRect">
            <a:avLst>
              <a:gd name="adj" fmla="val 9756"/>
            </a:avLst>
          </a:prstGeom>
          <a:solidFill>
            <a:srgbClr val="214422"/>
          </a:solidFill>
          <a:ln/>
        </p:spPr>
      </p:sp>
      <p:sp>
        <p:nvSpPr>
          <p:cNvPr id="3" name="Text 1"/>
          <p:cNvSpPr/>
          <p:nvPr/>
        </p:nvSpPr>
        <p:spPr>
          <a:xfrm>
            <a:off x="1104900" y="523875"/>
            <a:ext cx="1840766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spc="216" kern="0" dirty="0">
                <a:solidFill>
                  <a:srgbClr val="FFFFFF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SCÉNARIO 3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3064073" y="523875"/>
            <a:ext cx="4588654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14422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Valorisant — finir sur une note positive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952500" y="1019175"/>
            <a:ext cx="18021300" cy="54099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3600" b="1" spc="-36" kern="0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La visite test</a:t>
            </a:r>
            <a:endParaRPr lang="en-US" sz="3600" dirty="0"/>
          </a:p>
        </p:txBody>
      </p:sp>
      <p:sp>
        <p:nvSpPr>
          <p:cNvPr id="6" name="Text 4"/>
          <p:cNvSpPr/>
          <p:nvPr/>
        </p:nvSpPr>
        <p:spPr>
          <a:xfrm>
            <a:off x="952500" y="4387230"/>
            <a:ext cx="8325111" cy="6286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543B28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Un client entre seul, pose des questions précises : </a:t>
            </a:r>
            <a:pPr algn="l" indent="0" marL="0">
              <a:buNone/>
            </a:pPr>
            <a:r>
              <a:rPr lang="en-US" sz="1800" i="1" dirty="0">
                <a:solidFill>
                  <a:srgbClr val="C05434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"Votre bœuf, il vient d'où exactement ?" </a:t>
            </a:r>
            <a:pPr algn="l" indent="0" marL="0">
              <a:buNone/>
            </a:pPr>
            <a:r>
              <a:rPr lang="en-US" sz="1800" i="1" dirty="0">
                <a:solidFill>
                  <a:srgbClr val="543B28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/ </a:t>
            </a:r>
            <a:pPr algn="l" indent="0" marL="0">
              <a:buNone/>
            </a:pPr>
            <a:r>
              <a:rPr lang="en-US" sz="1800" i="1" dirty="0">
                <a:solidFill>
                  <a:srgbClr val="C05434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"Vos recettes, elles sont maison ?"</a:t>
            </a:r>
            <a:endParaRPr lang="en-US" sz="1800" dirty="0"/>
          </a:p>
        </p:txBody>
      </p:sp>
      <p:sp>
        <p:nvSpPr>
          <p:cNvPr id="7" name="Shape 5"/>
          <p:cNvSpPr/>
          <p:nvPr/>
        </p:nvSpPr>
        <p:spPr>
          <a:xfrm>
            <a:off x="952500" y="5130180"/>
            <a:ext cx="8082632" cy="19050"/>
          </a:xfrm>
          <a:prstGeom prst="rect">
            <a:avLst/>
          </a:prstGeom>
          <a:solidFill>
            <a:srgbClr val="214422"/>
          </a:solidFill>
          <a:ln/>
        </p:spPr>
      </p:sp>
      <p:sp>
        <p:nvSpPr>
          <p:cNvPr id="8" name="Text 6"/>
          <p:cNvSpPr/>
          <p:nvPr/>
        </p:nvSpPr>
        <p:spPr>
          <a:xfrm>
            <a:off x="952500" y="5301630"/>
            <a:ext cx="1817028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950" b="1" dirty="0">
                <a:solidFill>
                  <a:srgbClr val="214422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Sur la viande :</a:t>
            </a:r>
            <a:endParaRPr lang="en-US" sz="1950" dirty="0"/>
          </a:p>
        </p:txBody>
      </p:sp>
      <p:sp>
        <p:nvSpPr>
          <p:cNvPr id="9" name="Text 7"/>
          <p:cNvSpPr/>
          <p:nvPr/>
        </p:nvSpPr>
        <p:spPr>
          <a:xfrm>
            <a:off x="2832943" y="5301630"/>
            <a:ext cx="6388255" cy="73149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0000"/>
              </a:lnSpc>
              <a:buNone/>
            </a:pPr>
            <a:r>
              <a:rPr lang="en-US" sz="1950" i="1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"Notre bœuf vient de notre propre boucherie — on choisit les animaux, on fait la découpe en interne."</a:t>
            </a:r>
            <a:endParaRPr lang="en-US" sz="1950" dirty="0"/>
          </a:p>
        </p:txBody>
      </p:sp>
      <p:sp>
        <p:nvSpPr>
          <p:cNvPr id="10" name="Shape 8"/>
          <p:cNvSpPr/>
          <p:nvPr/>
        </p:nvSpPr>
        <p:spPr>
          <a:xfrm>
            <a:off x="952500" y="7155135"/>
            <a:ext cx="8082632" cy="19050"/>
          </a:xfrm>
          <a:prstGeom prst="rect">
            <a:avLst/>
          </a:prstGeom>
          <a:solidFill>
            <a:srgbClr val="214422"/>
          </a:solidFill>
          <a:ln/>
        </p:spPr>
      </p:sp>
      <p:sp>
        <p:nvSpPr>
          <p:cNvPr id="11" name="Shape 9"/>
          <p:cNvSpPr/>
          <p:nvPr/>
        </p:nvSpPr>
        <p:spPr>
          <a:xfrm>
            <a:off x="952500" y="6147420"/>
            <a:ext cx="8082632" cy="9525"/>
          </a:xfrm>
          <a:prstGeom prst="rect">
            <a:avLst/>
          </a:prstGeom>
          <a:solidFill>
            <a:srgbClr val="D8C8B0"/>
          </a:solidFill>
          <a:ln/>
        </p:spPr>
      </p:sp>
      <p:sp>
        <p:nvSpPr>
          <p:cNvPr id="12" name="Text 10"/>
          <p:cNvSpPr/>
          <p:nvPr/>
        </p:nvSpPr>
        <p:spPr>
          <a:xfrm>
            <a:off x="952500" y="6309345"/>
            <a:ext cx="2133072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950" b="1" dirty="0">
                <a:solidFill>
                  <a:srgbClr val="214422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Sur les recettes :</a:t>
            </a:r>
            <a:endParaRPr lang="en-US" sz="1950" dirty="0"/>
          </a:p>
        </p:txBody>
      </p:sp>
      <p:sp>
        <p:nvSpPr>
          <p:cNvPr id="13" name="Text 11"/>
          <p:cNvSpPr/>
          <p:nvPr/>
        </p:nvSpPr>
        <p:spPr>
          <a:xfrm>
            <a:off x="3120256" y="6309345"/>
            <a:ext cx="6092322" cy="73149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0000"/>
              </a:lnSpc>
              <a:buNone/>
            </a:pPr>
            <a:r>
              <a:rPr lang="en-US" sz="1950" i="1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"Tout est fait maison, dans notre cuisine, avec des fiches techniques précises."</a:t>
            </a:r>
            <a:endParaRPr lang="en-US" sz="1950" dirty="0"/>
          </a:p>
        </p:txBody>
      </p:sp>
      <p:sp>
        <p:nvSpPr>
          <p:cNvPr id="14" name="Shape 12"/>
          <p:cNvSpPr/>
          <p:nvPr/>
        </p:nvSpPr>
        <p:spPr>
          <a:xfrm>
            <a:off x="9606632" y="4387230"/>
            <a:ext cx="38100" cy="2471514"/>
          </a:xfrm>
          <a:prstGeom prst="rect">
            <a:avLst/>
          </a:prstGeom>
          <a:solidFill>
            <a:srgbClr val="214422"/>
          </a:solidFill>
          <a:ln/>
        </p:spPr>
      </p:sp>
      <p:sp>
        <p:nvSpPr>
          <p:cNvPr id="15" name="Text 13"/>
          <p:cNvSpPr/>
          <p:nvPr/>
        </p:nvSpPr>
        <p:spPr>
          <a:xfrm>
            <a:off x="9987632" y="4387230"/>
            <a:ext cx="8082655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spc="144" kern="0" dirty="0">
                <a:solidFill>
                  <a:srgbClr val="214422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BILAN COLLECTIF · ENGAGEMENT INDIVIDUEL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9987632" y="4834905"/>
            <a:ext cx="8082655" cy="39714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5000"/>
              </a:lnSpc>
              <a:buNone/>
            </a:pPr>
            <a:r>
              <a:rPr lang="en-US" sz="1950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Chaque participant dit à voix haute :</a:t>
            </a:r>
            <a:endParaRPr lang="en-US" sz="1950" dirty="0"/>
          </a:p>
        </p:txBody>
      </p:sp>
      <p:sp>
        <p:nvSpPr>
          <p:cNvPr id="17" name="Shape 15"/>
          <p:cNvSpPr/>
          <p:nvPr/>
        </p:nvSpPr>
        <p:spPr>
          <a:xfrm>
            <a:off x="9987632" y="5346353"/>
            <a:ext cx="19050" cy="720030"/>
          </a:xfrm>
          <a:prstGeom prst="rect">
            <a:avLst/>
          </a:prstGeom>
          <a:solidFill>
            <a:srgbClr val="D8C8B0"/>
          </a:solidFill>
          <a:ln/>
        </p:spPr>
      </p:sp>
      <p:sp>
        <p:nvSpPr>
          <p:cNvPr id="18" name="Text 16"/>
          <p:cNvSpPr/>
          <p:nvPr/>
        </p:nvSpPr>
        <p:spPr>
          <a:xfrm>
            <a:off x="10197182" y="5346353"/>
            <a:ext cx="7358754" cy="75813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0000"/>
              </a:lnSpc>
              <a:buNone/>
            </a:pPr>
            <a:r>
              <a:rPr lang="en-US" sz="2025" i="1" dirty="0">
                <a:solidFill>
                  <a:srgbClr val="214422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"Dans mon prochain service, je vais travailler plus particulièrement sur…"</a:t>
            </a:r>
            <a:endParaRPr lang="en-US" sz="2025" dirty="0"/>
          </a:p>
        </p:txBody>
      </p:sp>
      <p:sp>
        <p:nvSpPr>
          <p:cNvPr id="19" name="Text 17"/>
          <p:cNvSpPr/>
          <p:nvPr/>
        </p:nvSpPr>
        <p:spPr>
          <a:xfrm>
            <a:off x="9987632" y="6218783"/>
            <a:ext cx="7568304" cy="67806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0000"/>
              </a:lnSpc>
              <a:buNone/>
            </a:pPr>
            <a:r>
              <a:rPr lang="en-US" sz="1800" dirty="0">
                <a:solidFill>
                  <a:srgbClr val="543B28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→ L'animateur note. Ces engagements seront repris au prochain briefing pré-service.</a:t>
            </a:r>
            <a:endParaRPr lang="en-US" sz="1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7F0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52500" y="590550"/>
            <a:ext cx="18021300" cy="666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4500" b="1" spc="-45" kern="0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Trois parties · Un enchaînement logique</a:t>
            </a:r>
            <a:endParaRPr lang="en-US" sz="4500" dirty="0"/>
          </a:p>
        </p:txBody>
      </p:sp>
      <p:sp>
        <p:nvSpPr>
          <p:cNvPr id="3" name="Shape 1"/>
          <p:cNvSpPr/>
          <p:nvPr/>
        </p:nvSpPr>
        <p:spPr>
          <a:xfrm>
            <a:off x="952500" y="3457203"/>
            <a:ext cx="5283175" cy="4382319"/>
          </a:xfrm>
          <a:prstGeom prst="roundRect">
            <a:avLst>
              <a:gd name="adj" fmla="val 260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228600" dist="38100" dir="5400000">
              <a:srgbClr val="2A231C">
                <a:alpha val="8000"/>
              </a:srgbClr>
            </a:outerShdw>
          </a:effectLst>
        </p:spPr>
      </p:sp>
      <p:sp>
        <p:nvSpPr>
          <p:cNvPr id="4" name="Shape 2"/>
          <p:cNvSpPr/>
          <p:nvPr/>
        </p:nvSpPr>
        <p:spPr>
          <a:xfrm>
            <a:off x="952500" y="3457203"/>
            <a:ext cx="5283175" cy="47625"/>
          </a:xfrm>
          <a:prstGeom prst="rect">
            <a:avLst/>
          </a:prstGeom>
          <a:solidFill>
            <a:srgbClr val="214422"/>
          </a:solidFill>
          <a:ln/>
        </p:spPr>
      </p:sp>
      <p:sp>
        <p:nvSpPr>
          <p:cNvPr id="5" name="Shape 3"/>
          <p:cNvSpPr/>
          <p:nvPr/>
        </p:nvSpPr>
        <p:spPr>
          <a:xfrm>
            <a:off x="1295400" y="3847728"/>
            <a:ext cx="1440879" cy="428625"/>
          </a:xfrm>
          <a:prstGeom prst="roundRect">
            <a:avLst>
              <a:gd name="adj" fmla="val 50000"/>
            </a:avLst>
          </a:prstGeom>
          <a:solidFill>
            <a:srgbClr val="214422"/>
          </a:solidFill>
          <a:ln/>
        </p:spPr>
      </p:sp>
      <p:sp>
        <p:nvSpPr>
          <p:cNvPr id="6" name="Text 4"/>
          <p:cNvSpPr/>
          <p:nvPr/>
        </p:nvSpPr>
        <p:spPr>
          <a:xfrm>
            <a:off x="1466850" y="3914403"/>
            <a:ext cx="1174179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spc="180" kern="0" dirty="0">
                <a:solidFill>
                  <a:srgbClr val="FFFFFF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PARTIE I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295400" y="4504953"/>
            <a:ext cx="4735296" cy="86097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2700" b="1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Identité &amp; différenciation Léonie</a:t>
            </a:r>
            <a:endParaRPr lang="en-US" sz="2700" dirty="0"/>
          </a:p>
        </p:txBody>
      </p:sp>
      <p:sp>
        <p:nvSpPr>
          <p:cNvPr id="8" name="Text 6"/>
          <p:cNvSpPr/>
          <p:nvPr/>
        </p:nvSpPr>
        <p:spPr>
          <a:xfrm>
            <a:off x="1295400" y="5480224"/>
            <a:ext cx="5057113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950" b="1" dirty="0">
                <a:solidFill>
                  <a:srgbClr val="C05434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35 minutes</a:t>
            </a:r>
            <a:endParaRPr lang="en-US" sz="1950" dirty="0"/>
          </a:p>
        </p:txBody>
      </p:sp>
      <p:sp>
        <p:nvSpPr>
          <p:cNvPr id="9" name="Text 7"/>
          <p:cNvSpPr/>
          <p:nvPr/>
        </p:nvSpPr>
        <p:spPr>
          <a:xfrm>
            <a:off x="1295400" y="5994574"/>
            <a:ext cx="5057113" cy="39714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5000"/>
              </a:lnSpc>
              <a:buNone/>
            </a:pPr>
            <a:r>
              <a:rPr lang="en-US" sz="1950" i="1" dirty="0">
                <a:solidFill>
                  <a:srgbClr val="543B28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"Savoir raconter Léonie"</a:t>
            </a:r>
            <a:endParaRPr lang="en-US" sz="1950" dirty="0"/>
          </a:p>
        </p:txBody>
      </p:sp>
      <p:pic>
        <p:nvPicPr>
          <p:cNvPr id="10" name="Image 0" descr="preencoded.png">    </p:cNvPr>
          <p:cNvPicPr>
            <a:picLocks noChangeAspect="1"/>
          </p:cNvPicPr>
          <p:nvPr/>
        </p:nvPicPr>
        <p:blipFill>
          <a:blip r:embed="rId1">
            <a:alphaModFix amt="35000"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295400" y="6353621"/>
            <a:ext cx="952500" cy="1143000"/>
          </a:xfrm>
          <a:prstGeom prst="rect">
            <a:avLst/>
          </a:prstGeom>
        </p:spPr>
      </p:pic>
      <p:sp>
        <p:nvSpPr>
          <p:cNvPr id="11" name="Shape 8"/>
          <p:cNvSpPr/>
          <p:nvPr/>
        </p:nvSpPr>
        <p:spPr>
          <a:xfrm>
            <a:off x="6502375" y="3457203"/>
            <a:ext cx="5283250" cy="3970883"/>
          </a:xfrm>
          <a:prstGeom prst="roundRect">
            <a:avLst>
              <a:gd name="adj" fmla="val 287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228600" dist="38100" dir="5400000">
              <a:srgbClr val="2A231C">
                <a:alpha val="8000"/>
              </a:srgbClr>
            </a:outerShdw>
          </a:effectLst>
        </p:spPr>
      </p:sp>
      <p:sp>
        <p:nvSpPr>
          <p:cNvPr id="12" name="Shape 9"/>
          <p:cNvSpPr/>
          <p:nvPr/>
        </p:nvSpPr>
        <p:spPr>
          <a:xfrm>
            <a:off x="6502375" y="3457203"/>
            <a:ext cx="5283250" cy="47625"/>
          </a:xfrm>
          <a:prstGeom prst="rect">
            <a:avLst/>
          </a:prstGeom>
          <a:solidFill>
            <a:srgbClr val="3D6568"/>
          </a:solidFill>
          <a:ln/>
        </p:spPr>
      </p:sp>
      <p:sp>
        <p:nvSpPr>
          <p:cNvPr id="13" name="Shape 10"/>
          <p:cNvSpPr/>
          <p:nvPr/>
        </p:nvSpPr>
        <p:spPr>
          <a:xfrm>
            <a:off x="6845275" y="3847728"/>
            <a:ext cx="1536204" cy="428625"/>
          </a:xfrm>
          <a:prstGeom prst="roundRect">
            <a:avLst>
              <a:gd name="adj" fmla="val 50000"/>
            </a:avLst>
          </a:prstGeom>
          <a:solidFill>
            <a:srgbClr val="3D6568"/>
          </a:solidFill>
          <a:ln/>
        </p:spPr>
      </p:sp>
      <p:sp>
        <p:nvSpPr>
          <p:cNvPr id="14" name="Text 11"/>
          <p:cNvSpPr/>
          <p:nvPr/>
        </p:nvSpPr>
        <p:spPr>
          <a:xfrm>
            <a:off x="7016725" y="3914403"/>
            <a:ext cx="1269504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spc="180" kern="0" dirty="0">
                <a:solidFill>
                  <a:srgbClr val="FFFFFF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PARTIE II</a:t>
            </a:r>
            <a:endParaRPr lang="en-US" sz="1800" dirty="0"/>
          </a:p>
        </p:txBody>
      </p:sp>
      <p:sp>
        <p:nvSpPr>
          <p:cNvPr id="15" name="Text 12"/>
          <p:cNvSpPr/>
          <p:nvPr/>
        </p:nvSpPr>
        <p:spPr>
          <a:xfrm>
            <a:off x="6845275" y="4504953"/>
            <a:ext cx="5057195" cy="44953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2700" b="1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Le service chez Léonie</a:t>
            </a:r>
            <a:endParaRPr lang="en-US" sz="2700" dirty="0"/>
          </a:p>
        </p:txBody>
      </p:sp>
      <p:sp>
        <p:nvSpPr>
          <p:cNvPr id="16" name="Text 13"/>
          <p:cNvSpPr/>
          <p:nvPr/>
        </p:nvSpPr>
        <p:spPr>
          <a:xfrm>
            <a:off x="6845275" y="5068788"/>
            <a:ext cx="5057195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950" b="1" dirty="0">
                <a:solidFill>
                  <a:srgbClr val="C05434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65 minutes</a:t>
            </a:r>
            <a:endParaRPr lang="en-US" sz="1950" dirty="0"/>
          </a:p>
        </p:txBody>
      </p:sp>
      <p:sp>
        <p:nvSpPr>
          <p:cNvPr id="17" name="Text 14"/>
          <p:cNvSpPr/>
          <p:nvPr/>
        </p:nvSpPr>
        <p:spPr>
          <a:xfrm>
            <a:off x="6845275" y="5583138"/>
            <a:ext cx="5057195" cy="39714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5000"/>
              </a:lnSpc>
              <a:buNone/>
            </a:pPr>
            <a:r>
              <a:rPr lang="en-US" sz="1950" i="1" dirty="0">
                <a:solidFill>
                  <a:srgbClr val="543B28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"Savoir faire vivre les standards"</a:t>
            </a:r>
            <a:endParaRPr lang="en-US" sz="1950" dirty="0"/>
          </a:p>
        </p:txBody>
      </p:sp>
      <p:pic>
        <p:nvPicPr>
          <p:cNvPr id="18" name="Image 1" descr="preencoded.png">    </p:cNvPr>
          <p:cNvPicPr>
            <a:picLocks noChangeAspect="1"/>
          </p:cNvPicPr>
          <p:nvPr/>
        </p:nvPicPr>
        <p:blipFill>
          <a:blip r:embed="rId3">
            <a:alphaModFix amt="35000"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45275" y="5942186"/>
            <a:ext cx="952500" cy="1143000"/>
          </a:xfrm>
          <a:prstGeom prst="rect">
            <a:avLst/>
          </a:prstGeom>
        </p:spPr>
      </p:pic>
      <p:sp>
        <p:nvSpPr>
          <p:cNvPr id="19" name="Shape 15"/>
          <p:cNvSpPr/>
          <p:nvPr/>
        </p:nvSpPr>
        <p:spPr>
          <a:xfrm>
            <a:off x="12052325" y="3457203"/>
            <a:ext cx="5283175" cy="3970883"/>
          </a:xfrm>
          <a:prstGeom prst="roundRect">
            <a:avLst>
              <a:gd name="adj" fmla="val 287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228600" dist="38100" dir="5400000">
              <a:srgbClr val="2A231C">
                <a:alpha val="8000"/>
              </a:srgbClr>
            </a:outerShdw>
          </a:effectLst>
        </p:spPr>
      </p:sp>
      <p:sp>
        <p:nvSpPr>
          <p:cNvPr id="20" name="Shape 16"/>
          <p:cNvSpPr/>
          <p:nvPr/>
        </p:nvSpPr>
        <p:spPr>
          <a:xfrm>
            <a:off x="12052325" y="3457203"/>
            <a:ext cx="5283175" cy="47625"/>
          </a:xfrm>
          <a:prstGeom prst="rect">
            <a:avLst/>
          </a:prstGeom>
          <a:solidFill>
            <a:srgbClr val="C05434"/>
          </a:solidFill>
          <a:ln/>
        </p:spPr>
      </p:sp>
      <p:sp>
        <p:nvSpPr>
          <p:cNvPr id="21" name="Shape 17"/>
          <p:cNvSpPr/>
          <p:nvPr/>
        </p:nvSpPr>
        <p:spPr>
          <a:xfrm>
            <a:off x="12395225" y="3847728"/>
            <a:ext cx="1631528" cy="428625"/>
          </a:xfrm>
          <a:prstGeom prst="roundRect">
            <a:avLst>
              <a:gd name="adj" fmla="val 50000"/>
            </a:avLst>
          </a:prstGeom>
          <a:solidFill>
            <a:srgbClr val="C05434"/>
          </a:solidFill>
          <a:ln/>
        </p:spPr>
      </p:sp>
      <p:sp>
        <p:nvSpPr>
          <p:cNvPr id="22" name="Text 18"/>
          <p:cNvSpPr/>
          <p:nvPr/>
        </p:nvSpPr>
        <p:spPr>
          <a:xfrm>
            <a:off x="12566675" y="3914403"/>
            <a:ext cx="1417491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spc="180" kern="0" dirty="0">
                <a:solidFill>
                  <a:srgbClr val="FFFFFF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PARTIE III</a:t>
            </a:r>
            <a:endParaRPr lang="en-US" sz="1800" dirty="0"/>
          </a:p>
        </p:txBody>
      </p:sp>
      <p:sp>
        <p:nvSpPr>
          <p:cNvPr id="23" name="Text 19"/>
          <p:cNvSpPr/>
          <p:nvPr/>
        </p:nvSpPr>
        <p:spPr>
          <a:xfrm>
            <a:off x="14141053" y="3907259"/>
            <a:ext cx="1451707" cy="3476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dirty="0">
                <a:solidFill>
                  <a:srgbClr val="C05434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⏱ Optionnel</a:t>
            </a:r>
            <a:endParaRPr lang="en-US" sz="1800" dirty="0"/>
          </a:p>
        </p:txBody>
      </p:sp>
      <p:sp>
        <p:nvSpPr>
          <p:cNvPr id="24" name="Text 20"/>
          <p:cNvSpPr/>
          <p:nvPr/>
        </p:nvSpPr>
        <p:spPr>
          <a:xfrm>
            <a:off x="12395225" y="4504953"/>
            <a:ext cx="5057113" cy="44953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2700" b="1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Scénarios en groupe</a:t>
            </a:r>
            <a:endParaRPr lang="en-US" sz="2700" dirty="0"/>
          </a:p>
        </p:txBody>
      </p:sp>
      <p:sp>
        <p:nvSpPr>
          <p:cNvPr id="25" name="Text 21"/>
          <p:cNvSpPr/>
          <p:nvPr/>
        </p:nvSpPr>
        <p:spPr>
          <a:xfrm>
            <a:off x="12395225" y="5068788"/>
            <a:ext cx="5057113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950" b="1" dirty="0">
                <a:solidFill>
                  <a:srgbClr val="C05434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30 minutes</a:t>
            </a:r>
            <a:endParaRPr lang="en-US" sz="1950" dirty="0"/>
          </a:p>
        </p:txBody>
      </p:sp>
      <p:sp>
        <p:nvSpPr>
          <p:cNvPr id="26" name="Text 22"/>
          <p:cNvSpPr/>
          <p:nvPr/>
        </p:nvSpPr>
        <p:spPr>
          <a:xfrm>
            <a:off x="12395225" y="5583138"/>
            <a:ext cx="5057113" cy="39714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5000"/>
              </a:lnSpc>
              <a:buNone/>
            </a:pPr>
            <a:r>
              <a:rPr lang="en-US" sz="1950" i="1" dirty="0">
                <a:solidFill>
                  <a:srgbClr val="543B28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"Savoir réagir sous pression"</a:t>
            </a:r>
            <a:endParaRPr lang="en-US" sz="1950" dirty="0"/>
          </a:p>
        </p:txBody>
      </p:sp>
      <p:pic>
        <p:nvPicPr>
          <p:cNvPr id="27" name="Image 2" descr="preencoded.png">    </p:cNvPr>
          <p:cNvPicPr>
            <a:picLocks noChangeAspect="1"/>
          </p:cNvPicPr>
          <p:nvPr/>
        </p:nvPicPr>
        <p:blipFill>
          <a:blip r:embed="rId5">
            <a:alphaModFix amt="35000"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2395225" y="5942186"/>
            <a:ext cx="952500" cy="1143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2B1F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212215" y="3117503"/>
            <a:ext cx="3863496" cy="952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5550" spc="1554" kern="0" dirty="0">
                <a:solidFill>
                  <a:srgbClr val="F7F0E6">
                    <a:alpha val="40000"/>
                  </a:srgbClr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PARTIE</a:t>
            </a:r>
            <a:endParaRPr lang="en-US" sz="5550" dirty="0"/>
          </a:p>
        </p:txBody>
      </p:sp>
      <p:sp>
        <p:nvSpPr>
          <p:cNvPr id="3" name="Text 1"/>
          <p:cNvSpPr/>
          <p:nvPr/>
        </p:nvSpPr>
        <p:spPr>
          <a:xfrm>
            <a:off x="8893150" y="4108103"/>
            <a:ext cx="501625" cy="1371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0500" b="1" spc="-105" kern="0" dirty="0">
                <a:solidFill>
                  <a:srgbClr val="F7F0E6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I</a:t>
            </a:r>
            <a:endParaRPr lang="en-US" sz="10500" dirty="0"/>
          </a:p>
        </p:txBody>
      </p:sp>
      <p:sp>
        <p:nvSpPr>
          <p:cNvPr id="4" name="Shape 2"/>
          <p:cNvSpPr/>
          <p:nvPr/>
        </p:nvSpPr>
        <p:spPr>
          <a:xfrm>
            <a:off x="8915400" y="5746403"/>
            <a:ext cx="457200" cy="9525"/>
          </a:xfrm>
          <a:prstGeom prst="rect">
            <a:avLst/>
          </a:prstGeom>
          <a:solidFill>
            <a:srgbClr val="F7F0E6">
              <a:alpha val="20000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5038130" y="6060728"/>
            <a:ext cx="8211741" cy="63244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3900" dirty="0">
                <a:solidFill>
                  <a:srgbClr val="F7F0E6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Identité &amp; différenciation Léonie</a:t>
            </a:r>
            <a:endParaRPr lang="en-US" sz="3900" dirty="0"/>
          </a:p>
        </p:txBody>
      </p:sp>
      <p:sp>
        <p:nvSpPr>
          <p:cNvPr id="6" name="Text 4"/>
          <p:cNvSpPr/>
          <p:nvPr/>
        </p:nvSpPr>
        <p:spPr>
          <a:xfrm>
            <a:off x="8169429" y="6845573"/>
            <a:ext cx="1949142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1950" spc="273" kern="0" dirty="0">
                <a:solidFill>
                  <a:srgbClr val="F7F0E6">
                    <a:alpha val="45000"/>
                  </a:srgbClr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35 MINUTES</a:t>
            </a:r>
            <a:endParaRPr lang="en-US" sz="19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0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52500" y="590550"/>
            <a:ext cx="18021300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spc="252" kern="0" dirty="0">
                <a:solidFill>
                  <a:srgbClr val="C05434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PARTIE I · IDENTITÉ &amp; DIFFÉRENCIATION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952500" y="981075"/>
            <a:ext cx="18021300" cy="64576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4350" b="1" spc="-43" kern="0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À l'issue de cette partie, vous êtes capable de…</a:t>
            </a:r>
            <a:endParaRPr lang="en-US" sz="4350" dirty="0"/>
          </a:p>
        </p:txBody>
      </p:sp>
      <p:sp>
        <p:nvSpPr>
          <p:cNvPr id="4" name="Text 2"/>
          <p:cNvSpPr/>
          <p:nvPr/>
        </p:nvSpPr>
        <p:spPr>
          <a:xfrm>
            <a:off x="952500" y="4552057"/>
            <a:ext cx="495300" cy="38479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2100" b="1" dirty="0">
                <a:solidFill>
                  <a:srgbClr val="214422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1.</a:t>
            </a:r>
            <a:endParaRPr lang="en-US" sz="2100" dirty="0"/>
          </a:p>
        </p:txBody>
      </p:sp>
      <p:sp>
        <p:nvSpPr>
          <p:cNvPr id="5" name="Text 3"/>
          <p:cNvSpPr/>
          <p:nvPr/>
        </p:nvSpPr>
        <p:spPr>
          <a:xfrm>
            <a:off x="1600200" y="4552057"/>
            <a:ext cx="8389285" cy="39811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5000"/>
              </a:lnSpc>
              <a:buNone/>
            </a:pPr>
            <a:r>
              <a:rPr lang="en-US" sz="2100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Expliquer en 2 phrases ce qu'est Léonie et ce qui la distingue</a:t>
            </a:r>
            <a:endParaRPr lang="en-US" sz="2100" dirty="0"/>
          </a:p>
        </p:txBody>
      </p:sp>
      <p:sp>
        <p:nvSpPr>
          <p:cNvPr id="6" name="Text 4"/>
          <p:cNvSpPr/>
          <p:nvPr/>
        </p:nvSpPr>
        <p:spPr>
          <a:xfrm>
            <a:off x="952500" y="5102572"/>
            <a:ext cx="495300" cy="38479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2100" b="1" dirty="0">
                <a:solidFill>
                  <a:srgbClr val="214422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2.</a:t>
            </a:r>
            <a:endParaRPr lang="en-US" sz="2100" dirty="0"/>
          </a:p>
        </p:txBody>
      </p:sp>
      <p:sp>
        <p:nvSpPr>
          <p:cNvPr id="7" name="Text 5"/>
          <p:cNvSpPr/>
          <p:nvPr/>
        </p:nvSpPr>
        <p:spPr>
          <a:xfrm>
            <a:off x="1600200" y="5102572"/>
            <a:ext cx="7639080" cy="39811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5000"/>
              </a:lnSpc>
              <a:buNone/>
            </a:pPr>
            <a:r>
              <a:rPr lang="en-US" sz="2100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Citer les 3 piliers de la promesse Léonie sans hésitation</a:t>
            </a:r>
            <a:endParaRPr lang="en-US" sz="2100" dirty="0"/>
          </a:p>
        </p:txBody>
      </p:sp>
      <p:sp>
        <p:nvSpPr>
          <p:cNvPr id="8" name="Text 6"/>
          <p:cNvSpPr/>
          <p:nvPr/>
        </p:nvSpPr>
        <p:spPr>
          <a:xfrm>
            <a:off x="952500" y="5653088"/>
            <a:ext cx="495300" cy="38479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2100" b="1" dirty="0">
                <a:solidFill>
                  <a:srgbClr val="214422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3.</a:t>
            </a:r>
            <a:endParaRPr lang="en-US" sz="2100" dirty="0"/>
          </a:p>
        </p:txBody>
      </p:sp>
      <p:sp>
        <p:nvSpPr>
          <p:cNvPr id="9" name="Text 7"/>
          <p:cNvSpPr/>
          <p:nvPr/>
        </p:nvSpPr>
        <p:spPr>
          <a:xfrm>
            <a:off x="1600200" y="5653088"/>
            <a:ext cx="9662465" cy="39811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5000"/>
              </a:lnSpc>
              <a:buNone/>
            </a:pPr>
            <a:r>
              <a:rPr lang="en-US" sz="2100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Décrire l'ancrage territorial (boucherie groupe, filière courte, Aveyron)</a:t>
            </a:r>
            <a:endParaRPr lang="en-US" sz="2100" dirty="0"/>
          </a:p>
        </p:txBody>
      </p:sp>
      <p:sp>
        <p:nvSpPr>
          <p:cNvPr id="10" name="Text 8"/>
          <p:cNvSpPr/>
          <p:nvPr/>
        </p:nvSpPr>
        <p:spPr>
          <a:xfrm>
            <a:off x="952500" y="6203603"/>
            <a:ext cx="495300" cy="38479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2100" b="1" dirty="0">
                <a:solidFill>
                  <a:srgbClr val="214422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4.</a:t>
            </a:r>
            <a:endParaRPr lang="en-US" sz="2100" dirty="0"/>
          </a:p>
        </p:txBody>
      </p:sp>
      <p:sp>
        <p:nvSpPr>
          <p:cNvPr id="11" name="Text 9"/>
          <p:cNvSpPr/>
          <p:nvPr/>
        </p:nvSpPr>
        <p:spPr>
          <a:xfrm>
            <a:off x="1600200" y="6203603"/>
            <a:ext cx="6336841" cy="39811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5000"/>
              </a:lnSpc>
              <a:buNone/>
            </a:pPr>
            <a:r>
              <a:rPr lang="en-US" sz="2100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Adapter votre discours selon le profil du client</a:t>
            </a:r>
            <a:endParaRPr lang="en-US" sz="2100" dirty="0"/>
          </a:p>
        </p:txBody>
      </p:sp>
      <p:sp>
        <p:nvSpPr>
          <p:cNvPr id="12" name="Text 10"/>
          <p:cNvSpPr/>
          <p:nvPr/>
        </p:nvSpPr>
        <p:spPr>
          <a:xfrm>
            <a:off x="952500" y="6754118"/>
            <a:ext cx="495300" cy="38479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2100" b="1" dirty="0">
                <a:solidFill>
                  <a:srgbClr val="214422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5.</a:t>
            </a:r>
            <a:endParaRPr lang="en-US" sz="2100" dirty="0"/>
          </a:p>
        </p:txBody>
      </p:sp>
      <p:sp>
        <p:nvSpPr>
          <p:cNvPr id="13" name="Text 11"/>
          <p:cNvSpPr/>
          <p:nvPr/>
        </p:nvSpPr>
        <p:spPr>
          <a:xfrm>
            <a:off x="1600200" y="6754118"/>
            <a:ext cx="9335207" cy="39811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5000"/>
              </a:lnSpc>
              <a:buNone/>
            </a:pPr>
            <a:r>
              <a:rPr lang="en-US" sz="2100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Répondre à </a:t>
            </a:r>
            <a:pPr algn="l" indent="0" marL="0">
              <a:lnSpc>
                <a:spcPct val="135000"/>
              </a:lnSpc>
              <a:buNone/>
            </a:pPr>
            <a:r>
              <a:rPr lang="en-US" sz="2100" i="1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"pourquoi Léonie plutôt qu'ailleurs ?" </a:t>
            </a:r>
            <a:pPr algn="l" indent="0" marL="0">
              <a:lnSpc>
                <a:spcPct val="135000"/>
              </a:lnSpc>
              <a:buNone/>
            </a:pPr>
            <a:r>
              <a:rPr lang="en-US" sz="2100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sans lire une fiche</a:t>
            </a:r>
            <a:endParaRPr lang="en-US" sz="2100" dirty="0"/>
          </a:p>
        </p:txBody>
      </p:sp>
      <p:sp>
        <p:nvSpPr>
          <p:cNvPr id="14" name="Shape 12"/>
          <p:cNvSpPr/>
          <p:nvPr/>
        </p:nvSpPr>
        <p:spPr>
          <a:xfrm>
            <a:off x="533400" y="9846469"/>
            <a:ext cx="190500" cy="9525"/>
          </a:xfrm>
          <a:prstGeom prst="rect">
            <a:avLst/>
          </a:prstGeom>
          <a:solidFill>
            <a:srgbClr val="C8B79C"/>
          </a:solidFill>
          <a:ln/>
        </p:spPr>
      </p:sp>
      <p:sp>
        <p:nvSpPr>
          <p:cNvPr id="15" name="Text 13"/>
          <p:cNvSpPr/>
          <p:nvPr/>
        </p:nvSpPr>
        <p:spPr>
          <a:xfrm>
            <a:off x="809625" y="9739313"/>
            <a:ext cx="377130" cy="26193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350" b="1" spc="216" kern="0" dirty="0">
                <a:solidFill>
                  <a:srgbClr val="A1855F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JG</a:t>
            </a:r>
            <a:endParaRPr lang="en-US" sz="13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7F0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52500" y="533400"/>
            <a:ext cx="18021300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spc="252" kern="0" dirty="0">
                <a:solidFill>
                  <a:srgbClr val="C05434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PARTIE I · BLOC A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952500" y="923925"/>
            <a:ext cx="18021300" cy="64576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4350" b="1" spc="-43" kern="0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Léonie · Ce qu'il faut savoir redire</a:t>
            </a:r>
            <a:endParaRPr lang="en-US" sz="4350" dirty="0"/>
          </a:p>
        </p:txBody>
      </p:sp>
      <p:sp>
        <p:nvSpPr>
          <p:cNvPr id="4" name="Text 2"/>
          <p:cNvSpPr/>
          <p:nvPr/>
        </p:nvSpPr>
        <p:spPr>
          <a:xfrm>
            <a:off x="952500" y="1817340"/>
            <a:ext cx="285080" cy="38479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0000"/>
              </a:lnSpc>
              <a:buNone/>
            </a:pPr>
            <a:r>
              <a:rPr lang="en-US" sz="1950" dirty="0">
                <a:solidFill>
                  <a:srgbClr val="C0543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</a:t>
            </a:r>
            <a:endParaRPr lang="en-US" sz="1950" dirty="0"/>
          </a:p>
        </p:txBody>
      </p:sp>
      <p:sp>
        <p:nvSpPr>
          <p:cNvPr id="5" name="Text 3"/>
          <p:cNvSpPr/>
          <p:nvPr/>
        </p:nvSpPr>
        <p:spPr>
          <a:xfrm>
            <a:off x="1313780" y="1817340"/>
            <a:ext cx="12359767" cy="38479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0000"/>
              </a:lnSpc>
              <a:buNone/>
            </a:pPr>
            <a:r>
              <a:rPr lang="en-US" sz="1950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Enseigne de cuisine aveyronnaise · Groupe Quintessence · 2 sites : Léonie Millau + Léonie Larzac</a:t>
            </a:r>
            <a:endParaRPr lang="en-US" sz="1950" dirty="0"/>
          </a:p>
        </p:txBody>
      </p:sp>
      <p:sp>
        <p:nvSpPr>
          <p:cNvPr id="6" name="Text 4"/>
          <p:cNvSpPr/>
          <p:nvPr/>
        </p:nvSpPr>
        <p:spPr>
          <a:xfrm>
            <a:off x="952500" y="2278335"/>
            <a:ext cx="285080" cy="38479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0000"/>
              </a:lnSpc>
              <a:buNone/>
            </a:pPr>
            <a:r>
              <a:rPr lang="en-US" sz="1950" dirty="0">
                <a:solidFill>
                  <a:srgbClr val="C0543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</a:t>
            </a:r>
            <a:endParaRPr lang="en-US" sz="1950" dirty="0"/>
          </a:p>
        </p:txBody>
      </p:sp>
      <p:sp>
        <p:nvSpPr>
          <p:cNvPr id="7" name="Text 5"/>
          <p:cNvSpPr/>
          <p:nvPr/>
        </p:nvSpPr>
        <p:spPr>
          <a:xfrm>
            <a:off x="1313780" y="2278335"/>
            <a:ext cx="16587929" cy="38479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0000"/>
              </a:lnSpc>
              <a:buNone/>
            </a:pPr>
            <a:r>
              <a:rPr lang="en-US" sz="1950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Positionnement : cuisine bistronomique thématique local — l'exigence d'une bonne table, l'accessibilité d'un restaurant de terroir</a:t>
            </a:r>
            <a:endParaRPr lang="en-US" sz="1950" dirty="0"/>
          </a:p>
        </p:txBody>
      </p:sp>
      <p:sp>
        <p:nvSpPr>
          <p:cNvPr id="8" name="Text 6"/>
          <p:cNvSpPr/>
          <p:nvPr/>
        </p:nvSpPr>
        <p:spPr>
          <a:xfrm>
            <a:off x="952500" y="4342507"/>
            <a:ext cx="18021300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spc="216" kern="0" dirty="0">
                <a:solidFill>
                  <a:srgbClr val="C05434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LES 3 PILIERS — À CONNAÎTRE PAR CŒUR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952500" y="4790182"/>
            <a:ext cx="16383000" cy="19050"/>
          </a:xfrm>
          <a:prstGeom prst="rect">
            <a:avLst/>
          </a:prstGeom>
          <a:solidFill>
            <a:srgbClr val="214422"/>
          </a:solidFill>
          <a:ln/>
        </p:spPr>
      </p:sp>
      <p:sp>
        <p:nvSpPr>
          <p:cNvPr id="10" name="Text 8"/>
          <p:cNvSpPr/>
          <p:nvPr/>
        </p:nvSpPr>
        <p:spPr>
          <a:xfrm>
            <a:off x="952500" y="5045422"/>
            <a:ext cx="838200" cy="723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5400" b="1" dirty="0">
                <a:solidFill>
                  <a:srgbClr val="214422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①</a:t>
            </a:r>
            <a:endParaRPr lang="en-US" sz="5400" dirty="0"/>
          </a:p>
        </p:txBody>
      </p:sp>
      <p:sp>
        <p:nvSpPr>
          <p:cNvPr id="11" name="Text 9"/>
          <p:cNvSpPr/>
          <p:nvPr/>
        </p:nvSpPr>
        <p:spPr>
          <a:xfrm>
            <a:off x="2019300" y="5018782"/>
            <a:ext cx="6733595" cy="3857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spc="126" kern="0" dirty="0">
                <a:solidFill>
                  <a:srgbClr val="214422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QUALITÉ PRODUIT</a:t>
            </a:r>
            <a:endParaRPr lang="en-US" sz="2100" dirty="0"/>
          </a:p>
        </p:txBody>
      </p:sp>
      <p:sp>
        <p:nvSpPr>
          <p:cNvPr id="12" name="Text 10"/>
          <p:cNvSpPr/>
          <p:nvPr/>
        </p:nvSpPr>
        <p:spPr>
          <a:xfrm>
            <a:off x="2019300" y="5423595"/>
            <a:ext cx="6733595" cy="37236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5000"/>
              </a:lnSpc>
              <a:buNone/>
            </a:pPr>
            <a:r>
              <a:rPr lang="en-US" sz="1950" dirty="0">
                <a:solidFill>
                  <a:srgbClr val="543B28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Bœuf local, fiches techniques, aucune improvisation</a:t>
            </a:r>
            <a:endParaRPr lang="en-US" sz="1950" dirty="0"/>
          </a:p>
        </p:txBody>
      </p:sp>
      <p:sp>
        <p:nvSpPr>
          <p:cNvPr id="13" name="Shape 11"/>
          <p:cNvSpPr/>
          <p:nvPr/>
        </p:nvSpPr>
        <p:spPr>
          <a:xfrm>
            <a:off x="952500" y="5967413"/>
            <a:ext cx="16383000" cy="9525"/>
          </a:xfrm>
          <a:prstGeom prst="rect">
            <a:avLst/>
          </a:prstGeom>
          <a:solidFill>
            <a:srgbClr val="D8C8B0"/>
          </a:solidFill>
          <a:ln/>
        </p:spPr>
      </p:sp>
      <p:sp>
        <p:nvSpPr>
          <p:cNvPr id="14" name="Text 12"/>
          <p:cNvSpPr/>
          <p:nvPr/>
        </p:nvSpPr>
        <p:spPr>
          <a:xfrm>
            <a:off x="952500" y="6213128"/>
            <a:ext cx="838200" cy="723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5400" b="1" dirty="0">
                <a:solidFill>
                  <a:srgbClr val="214422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②</a:t>
            </a:r>
            <a:endParaRPr lang="en-US" sz="5400" dirty="0"/>
          </a:p>
        </p:txBody>
      </p:sp>
      <p:sp>
        <p:nvSpPr>
          <p:cNvPr id="15" name="Text 13"/>
          <p:cNvSpPr/>
          <p:nvPr/>
        </p:nvSpPr>
        <p:spPr>
          <a:xfrm>
            <a:off x="2019300" y="6186488"/>
            <a:ext cx="4747699" cy="3857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spc="126" kern="0" dirty="0">
                <a:solidFill>
                  <a:srgbClr val="214422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QUALITÉ DE SERVICE</a:t>
            </a:r>
            <a:endParaRPr lang="en-US" sz="2100" dirty="0"/>
          </a:p>
        </p:txBody>
      </p:sp>
      <p:sp>
        <p:nvSpPr>
          <p:cNvPr id="16" name="Text 14"/>
          <p:cNvSpPr/>
          <p:nvPr/>
        </p:nvSpPr>
        <p:spPr>
          <a:xfrm>
            <a:off x="2019300" y="6591300"/>
            <a:ext cx="4747699" cy="37236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5000"/>
              </a:lnSpc>
              <a:buNone/>
            </a:pPr>
            <a:r>
              <a:rPr lang="en-US" sz="1950" dirty="0">
                <a:solidFill>
                  <a:srgbClr val="543B28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Standards précis, fluides, chaleureux</a:t>
            </a:r>
            <a:endParaRPr lang="en-US" sz="1950" dirty="0"/>
          </a:p>
        </p:txBody>
      </p:sp>
      <p:sp>
        <p:nvSpPr>
          <p:cNvPr id="17" name="Shape 15"/>
          <p:cNvSpPr/>
          <p:nvPr/>
        </p:nvSpPr>
        <p:spPr>
          <a:xfrm>
            <a:off x="952500" y="8302823"/>
            <a:ext cx="16383000" cy="19050"/>
          </a:xfrm>
          <a:prstGeom prst="rect">
            <a:avLst/>
          </a:prstGeom>
          <a:solidFill>
            <a:srgbClr val="214422"/>
          </a:solidFill>
          <a:ln/>
        </p:spPr>
      </p:sp>
      <p:sp>
        <p:nvSpPr>
          <p:cNvPr id="18" name="Shape 16"/>
          <p:cNvSpPr/>
          <p:nvPr/>
        </p:nvSpPr>
        <p:spPr>
          <a:xfrm>
            <a:off x="952500" y="7135118"/>
            <a:ext cx="16383000" cy="9525"/>
          </a:xfrm>
          <a:prstGeom prst="rect">
            <a:avLst/>
          </a:prstGeom>
          <a:solidFill>
            <a:srgbClr val="D8C8B0"/>
          </a:solidFill>
          <a:ln/>
        </p:spPr>
      </p:sp>
      <p:sp>
        <p:nvSpPr>
          <p:cNvPr id="19" name="Text 17"/>
          <p:cNvSpPr/>
          <p:nvPr/>
        </p:nvSpPr>
        <p:spPr>
          <a:xfrm>
            <a:off x="952500" y="7380833"/>
            <a:ext cx="838200" cy="723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5400" b="1" dirty="0">
                <a:solidFill>
                  <a:srgbClr val="214422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③</a:t>
            </a:r>
            <a:endParaRPr lang="en-US" sz="5400" dirty="0"/>
          </a:p>
        </p:txBody>
      </p:sp>
      <p:sp>
        <p:nvSpPr>
          <p:cNvPr id="20" name="Text 18"/>
          <p:cNvSpPr/>
          <p:nvPr/>
        </p:nvSpPr>
        <p:spPr>
          <a:xfrm>
            <a:off x="2019300" y="7354193"/>
            <a:ext cx="7680499" cy="3857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spc="126" kern="0" dirty="0">
                <a:solidFill>
                  <a:srgbClr val="214422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COHÉRENCE D'ENSEIGNE</a:t>
            </a:r>
            <a:endParaRPr lang="en-US" sz="2100" dirty="0"/>
          </a:p>
        </p:txBody>
      </p:sp>
      <p:sp>
        <p:nvSpPr>
          <p:cNvPr id="21" name="Text 19"/>
          <p:cNvSpPr/>
          <p:nvPr/>
        </p:nvSpPr>
        <p:spPr>
          <a:xfrm>
            <a:off x="2019300" y="7759005"/>
            <a:ext cx="7680499" cy="37236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5000"/>
              </a:lnSpc>
              <a:buNone/>
            </a:pPr>
            <a:r>
              <a:rPr lang="en-US" sz="1950" dirty="0">
                <a:solidFill>
                  <a:srgbClr val="543B28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La même expérience quel que soit le jour, l'équipe, la saison</a:t>
            </a:r>
            <a:endParaRPr lang="en-US" sz="1950" dirty="0"/>
          </a:p>
        </p:txBody>
      </p:sp>
      <p:sp>
        <p:nvSpPr>
          <p:cNvPr id="22" name="Shape 20"/>
          <p:cNvSpPr/>
          <p:nvPr/>
        </p:nvSpPr>
        <p:spPr>
          <a:xfrm>
            <a:off x="533400" y="9846469"/>
            <a:ext cx="190500" cy="9525"/>
          </a:xfrm>
          <a:prstGeom prst="rect">
            <a:avLst/>
          </a:prstGeom>
          <a:solidFill>
            <a:srgbClr val="C8B79C"/>
          </a:solidFill>
          <a:ln/>
        </p:spPr>
      </p:sp>
      <p:sp>
        <p:nvSpPr>
          <p:cNvPr id="23" name="Text 21"/>
          <p:cNvSpPr/>
          <p:nvPr/>
        </p:nvSpPr>
        <p:spPr>
          <a:xfrm>
            <a:off x="809625" y="9739313"/>
            <a:ext cx="368871" cy="26193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350" b="1" spc="216" kern="0" dirty="0">
                <a:solidFill>
                  <a:srgbClr val="A1855F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AB</a:t>
            </a:r>
            <a:endParaRPr lang="en-US" sz="13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7F0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52500" y="533400"/>
            <a:ext cx="18021300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spc="252" kern="0" dirty="0">
                <a:solidFill>
                  <a:srgbClr val="C05434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PARTIE I · BLOC A SUITE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952500" y="923925"/>
            <a:ext cx="18021300" cy="64576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4350" b="1" spc="-43" kern="0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Quatre différences qui se racontent</a:t>
            </a:r>
            <a:endParaRPr lang="en-US" sz="4350" dirty="0"/>
          </a:p>
        </p:txBody>
      </p:sp>
      <p:sp>
        <p:nvSpPr>
          <p:cNvPr id="4" name="Shape 2"/>
          <p:cNvSpPr/>
          <p:nvPr/>
        </p:nvSpPr>
        <p:spPr>
          <a:xfrm>
            <a:off x="952500" y="3657674"/>
            <a:ext cx="16383000" cy="19050"/>
          </a:xfrm>
          <a:prstGeom prst="rect">
            <a:avLst/>
          </a:prstGeom>
          <a:solidFill>
            <a:srgbClr val="214422"/>
          </a:solidFill>
          <a:ln/>
        </p:spPr>
      </p:sp>
      <p:sp>
        <p:nvSpPr>
          <p:cNvPr id="5" name="Text 3"/>
          <p:cNvSpPr/>
          <p:nvPr/>
        </p:nvSpPr>
        <p:spPr>
          <a:xfrm>
            <a:off x="952500" y="4090987"/>
            <a:ext cx="4191000" cy="34669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2025" b="1" spc="81" kern="0" dirty="0">
                <a:solidFill>
                  <a:srgbClr val="214422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LA FILIÈRE COURTE VIANDE</a:t>
            </a:r>
            <a:endParaRPr lang="en-US" sz="2025" dirty="0"/>
          </a:p>
        </p:txBody>
      </p:sp>
      <p:sp>
        <p:nvSpPr>
          <p:cNvPr id="6" name="Text 4"/>
          <p:cNvSpPr/>
          <p:nvPr/>
        </p:nvSpPr>
        <p:spPr>
          <a:xfrm>
            <a:off x="5219700" y="3886274"/>
            <a:ext cx="12479274" cy="75619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5000"/>
              </a:lnSpc>
              <a:buNone/>
            </a:pPr>
            <a:r>
              <a:rPr lang="en-US" sz="1950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L'animal est choisi, abattu, découpé par la boucherie du groupe. Une réalité que les clients peuvent visiter.</a:t>
            </a:r>
            <a:endParaRPr lang="en-US" sz="1950" dirty="0"/>
          </a:p>
        </p:txBody>
      </p:sp>
      <p:sp>
        <p:nvSpPr>
          <p:cNvPr id="7" name="Shape 5"/>
          <p:cNvSpPr/>
          <p:nvPr/>
        </p:nvSpPr>
        <p:spPr>
          <a:xfrm>
            <a:off x="952500" y="4813920"/>
            <a:ext cx="16383000" cy="9525"/>
          </a:xfrm>
          <a:prstGeom prst="rect">
            <a:avLst/>
          </a:prstGeom>
          <a:solidFill>
            <a:srgbClr val="D8C8B0"/>
          </a:solidFill>
          <a:ln/>
        </p:spPr>
      </p:sp>
      <p:sp>
        <p:nvSpPr>
          <p:cNvPr id="8" name="Text 6"/>
          <p:cNvSpPr/>
          <p:nvPr/>
        </p:nvSpPr>
        <p:spPr>
          <a:xfrm>
            <a:off x="952500" y="5032995"/>
            <a:ext cx="3924300" cy="65529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2025" b="1" spc="81" kern="0" dirty="0">
                <a:solidFill>
                  <a:srgbClr val="3D6568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LA CUISINE DE GRAND-MÈRE PROFESSIONNALISÉE</a:t>
            </a:r>
            <a:endParaRPr lang="en-US" sz="2025" dirty="0"/>
          </a:p>
        </p:txBody>
      </p:sp>
      <p:sp>
        <p:nvSpPr>
          <p:cNvPr id="9" name="Text 7"/>
          <p:cNvSpPr/>
          <p:nvPr/>
        </p:nvSpPr>
        <p:spPr>
          <a:xfrm>
            <a:off x="5219700" y="5162029"/>
            <a:ext cx="13327380" cy="39714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5000"/>
              </a:lnSpc>
              <a:buNone/>
            </a:pPr>
            <a:r>
              <a:rPr lang="en-US" sz="1950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Recettes familiales dans l'esprit, rigoureuses dans l'exécution.</a:t>
            </a:r>
            <a:endParaRPr lang="en-US" sz="1950" dirty="0"/>
          </a:p>
        </p:txBody>
      </p:sp>
      <p:sp>
        <p:nvSpPr>
          <p:cNvPr id="10" name="Shape 8"/>
          <p:cNvSpPr/>
          <p:nvPr/>
        </p:nvSpPr>
        <p:spPr>
          <a:xfrm>
            <a:off x="952500" y="5859735"/>
            <a:ext cx="16383000" cy="9525"/>
          </a:xfrm>
          <a:prstGeom prst="rect">
            <a:avLst/>
          </a:prstGeom>
          <a:solidFill>
            <a:srgbClr val="D8C8B0"/>
          </a:solidFill>
          <a:ln/>
        </p:spPr>
      </p:sp>
      <p:sp>
        <p:nvSpPr>
          <p:cNvPr id="11" name="Text 9"/>
          <p:cNvSpPr/>
          <p:nvPr/>
        </p:nvSpPr>
        <p:spPr>
          <a:xfrm>
            <a:off x="952500" y="6078810"/>
            <a:ext cx="3924300" cy="65529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2025" b="1" spc="81" kern="0" dirty="0">
                <a:solidFill>
                  <a:srgbClr val="C05434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LA GÉNÉROSITÉ COMME ADN</a:t>
            </a:r>
            <a:endParaRPr lang="en-US" sz="2025" dirty="0"/>
          </a:p>
        </p:txBody>
      </p:sp>
      <p:sp>
        <p:nvSpPr>
          <p:cNvPr id="12" name="Text 10"/>
          <p:cNvSpPr/>
          <p:nvPr/>
        </p:nvSpPr>
        <p:spPr>
          <a:xfrm>
            <a:off x="5219700" y="6207844"/>
            <a:ext cx="13327380" cy="39714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5000"/>
              </a:lnSpc>
              <a:buNone/>
            </a:pPr>
            <a:r>
              <a:rPr lang="en-US" sz="1950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Les portions sont généreuses — c'est une décision stratégique.</a:t>
            </a:r>
            <a:endParaRPr lang="en-US" sz="1950" dirty="0"/>
          </a:p>
        </p:txBody>
      </p:sp>
      <p:sp>
        <p:nvSpPr>
          <p:cNvPr id="13" name="Shape 11"/>
          <p:cNvSpPr/>
          <p:nvPr/>
        </p:nvSpPr>
        <p:spPr>
          <a:xfrm>
            <a:off x="952500" y="7951366"/>
            <a:ext cx="16383000" cy="19050"/>
          </a:xfrm>
          <a:prstGeom prst="rect">
            <a:avLst/>
          </a:prstGeom>
          <a:solidFill>
            <a:srgbClr val="214422"/>
          </a:solidFill>
          <a:ln/>
        </p:spPr>
      </p:sp>
      <p:sp>
        <p:nvSpPr>
          <p:cNvPr id="14" name="Shape 12"/>
          <p:cNvSpPr/>
          <p:nvPr/>
        </p:nvSpPr>
        <p:spPr>
          <a:xfrm>
            <a:off x="952500" y="6905551"/>
            <a:ext cx="16383000" cy="9525"/>
          </a:xfrm>
          <a:prstGeom prst="rect">
            <a:avLst/>
          </a:prstGeom>
          <a:solidFill>
            <a:srgbClr val="D8C8B0"/>
          </a:solidFill>
          <a:ln/>
        </p:spPr>
      </p:sp>
      <p:sp>
        <p:nvSpPr>
          <p:cNvPr id="15" name="Text 13"/>
          <p:cNvSpPr/>
          <p:nvPr/>
        </p:nvSpPr>
        <p:spPr>
          <a:xfrm>
            <a:off x="952500" y="7124626"/>
            <a:ext cx="3924300" cy="65529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2025" b="1" spc="81" kern="0" dirty="0">
                <a:solidFill>
                  <a:srgbClr val="543B28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L'AUTHENTICITÉ AVEYRONNAISE</a:t>
            </a:r>
            <a:endParaRPr lang="en-US" sz="2025" dirty="0"/>
          </a:p>
        </p:txBody>
      </p:sp>
      <p:sp>
        <p:nvSpPr>
          <p:cNvPr id="16" name="Text 14"/>
          <p:cNvSpPr/>
          <p:nvPr/>
        </p:nvSpPr>
        <p:spPr>
          <a:xfrm>
            <a:off x="5219700" y="7253660"/>
            <a:ext cx="13327380" cy="39714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5000"/>
              </a:lnSpc>
              <a:buNone/>
            </a:pPr>
            <a:r>
              <a:rPr lang="en-US" sz="1950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Bœuf, fromages, vins de la région, producteurs locaux.</a:t>
            </a:r>
            <a:endParaRPr lang="en-US" sz="1950" dirty="0"/>
          </a:p>
        </p:txBody>
      </p:sp>
      <p:sp>
        <p:nvSpPr>
          <p:cNvPr id="17" name="Shape 15"/>
          <p:cNvSpPr/>
          <p:nvPr/>
        </p:nvSpPr>
        <p:spPr>
          <a:xfrm>
            <a:off x="533400" y="9846469"/>
            <a:ext cx="190500" cy="9525"/>
          </a:xfrm>
          <a:prstGeom prst="rect">
            <a:avLst/>
          </a:prstGeom>
          <a:solidFill>
            <a:srgbClr val="C8B79C"/>
          </a:solidFill>
          <a:ln/>
        </p:spPr>
      </p:sp>
      <p:sp>
        <p:nvSpPr>
          <p:cNvPr id="18" name="Text 16"/>
          <p:cNvSpPr/>
          <p:nvPr/>
        </p:nvSpPr>
        <p:spPr>
          <a:xfrm>
            <a:off x="809625" y="9739313"/>
            <a:ext cx="377130" cy="26193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350" b="1" spc="216" kern="0" dirty="0">
                <a:solidFill>
                  <a:srgbClr val="A1855F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JG</a:t>
            </a:r>
            <a:endParaRPr lang="en-US" sz="13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7F0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52500" y="590550"/>
            <a:ext cx="18021300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spc="252" kern="0" dirty="0">
                <a:solidFill>
                  <a:srgbClr val="C05434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PARTIE I · BLOC B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952500" y="981075"/>
            <a:ext cx="18021300" cy="64576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4350" b="1" spc="-43" kern="0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Le client n'achète pas un plat</a:t>
            </a:r>
            <a:endParaRPr lang="en-US" sz="4350" dirty="0"/>
          </a:p>
        </p:txBody>
      </p:sp>
      <p:sp>
        <p:nvSpPr>
          <p:cNvPr id="4" name="Text 2"/>
          <p:cNvSpPr/>
          <p:nvPr/>
        </p:nvSpPr>
        <p:spPr>
          <a:xfrm>
            <a:off x="952500" y="1664940"/>
            <a:ext cx="18021300" cy="4572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550" i="1" dirty="0">
                <a:solidFill>
                  <a:srgbClr val="543B28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Il achète…</a:t>
            </a:r>
            <a:endParaRPr lang="en-US" sz="2550" dirty="0"/>
          </a:p>
        </p:txBody>
      </p:sp>
      <p:sp>
        <p:nvSpPr>
          <p:cNvPr id="5" name="Shape 3"/>
          <p:cNvSpPr/>
          <p:nvPr/>
        </p:nvSpPr>
        <p:spPr>
          <a:xfrm>
            <a:off x="952500" y="3797722"/>
            <a:ext cx="16383000" cy="19050"/>
          </a:xfrm>
          <a:prstGeom prst="rect">
            <a:avLst/>
          </a:prstGeom>
          <a:solidFill>
            <a:srgbClr val="214422"/>
          </a:solidFill>
          <a:ln/>
        </p:spPr>
      </p:sp>
      <p:sp>
        <p:nvSpPr>
          <p:cNvPr id="6" name="Text 4"/>
          <p:cNvSpPr/>
          <p:nvPr/>
        </p:nvSpPr>
        <p:spPr>
          <a:xfrm>
            <a:off x="952500" y="4033912"/>
            <a:ext cx="838200" cy="723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5400" b="1" dirty="0">
                <a:solidFill>
                  <a:srgbClr val="214422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1</a:t>
            </a:r>
            <a:endParaRPr lang="en-US" sz="5400" dirty="0"/>
          </a:p>
        </p:txBody>
      </p:sp>
      <p:sp>
        <p:nvSpPr>
          <p:cNvPr id="7" name="Text 5"/>
          <p:cNvSpPr/>
          <p:nvPr/>
        </p:nvSpPr>
        <p:spPr>
          <a:xfrm>
            <a:off x="2171700" y="4007272"/>
            <a:ext cx="7474796" cy="3857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Un moment de générosité</a:t>
            </a:r>
            <a:endParaRPr lang="en-US" sz="2100" dirty="0"/>
          </a:p>
        </p:txBody>
      </p:sp>
      <p:sp>
        <p:nvSpPr>
          <p:cNvPr id="8" name="Text 6"/>
          <p:cNvSpPr/>
          <p:nvPr/>
        </p:nvSpPr>
        <p:spPr>
          <a:xfrm>
            <a:off x="2171700" y="4412084"/>
            <a:ext cx="7474796" cy="37236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5000"/>
              </a:lnSpc>
              <a:buNone/>
            </a:pPr>
            <a:r>
              <a:rPr lang="en-US" sz="1950" dirty="0">
                <a:solidFill>
                  <a:srgbClr val="543B28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Assiettes généreuses, accueil chaleureux, pain sur la table</a:t>
            </a:r>
            <a:endParaRPr lang="en-US" sz="1950" dirty="0"/>
          </a:p>
        </p:txBody>
      </p:sp>
      <p:sp>
        <p:nvSpPr>
          <p:cNvPr id="9" name="Shape 7"/>
          <p:cNvSpPr/>
          <p:nvPr/>
        </p:nvSpPr>
        <p:spPr>
          <a:xfrm>
            <a:off x="952500" y="4936852"/>
            <a:ext cx="16383000" cy="9525"/>
          </a:xfrm>
          <a:prstGeom prst="rect">
            <a:avLst/>
          </a:prstGeom>
          <a:solidFill>
            <a:srgbClr val="D8C8B0"/>
          </a:solidFill>
          <a:ln/>
        </p:spPr>
      </p:sp>
      <p:sp>
        <p:nvSpPr>
          <p:cNvPr id="10" name="Text 8"/>
          <p:cNvSpPr/>
          <p:nvPr/>
        </p:nvSpPr>
        <p:spPr>
          <a:xfrm>
            <a:off x="952500" y="5163517"/>
            <a:ext cx="838200" cy="723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5400" b="1" dirty="0">
                <a:solidFill>
                  <a:srgbClr val="3D6568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2</a:t>
            </a:r>
            <a:endParaRPr lang="en-US" sz="5400" dirty="0"/>
          </a:p>
        </p:txBody>
      </p:sp>
      <p:sp>
        <p:nvSpPr>
          <p:cNvPr id="11" name="Text 9"/>
          <p:cNvSpPr/>
          <p:nvPr/>
        </p:nvSpPr>
        <p:spPr>
          <a:xfrm>
            <a:off x="2171700" y="5136877"/>
            <a:ext cx="8415479" cy="3857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Une expérience de transmission</a:t>
            </a:r>
            <a:endParaRPr lang="en-US" sz="2100" dirty="0"/>
          </a:p>
        </p:txBody>
      </p:sp>
      <p:sp>
        <p:nvSpPr>
          <p:cNvPr id="12" name="Text 10"/>
          <p:cNvSpPr/>
          <p:nvPr/>
        </p:nvSpPr>
        <p:spPr>
          <a:xfrm>
            <a:off x="2171700" y="5541690"/>
            <a:ext cx="8415479" cy="37236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5000"/>
              </a:lnSpc>
              <a:buNone/>
            </a:pPr>
            <a:r>
              <a:rPr lang="en-US" sz="1950" dirty="0">
                <a:solidFill>
                  <a:srgbClr val="543B28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Recettes de grand-mère, terroir, une histoire derrière chaque plat</a:t>
            </a:r>
            <a:endParaRPr lang="en-US" sz="1950" dirty="0"/>
          </a:p>
        </p:txBody>
      </p:sp>
      <p:sp>
        <p:nvSpPr>
          <p:cNvPr id="13" name="Shape 11"/>
          <p:cNvSpPr/>
          <p:nvPr/>
        </p:nvSpPr>
        <p:spPr>
          <a:xfrm>
            <a:off x="952500" y="6066458"/>
            <a:ext cx="16383000" cy="9525"/>
          </a:xfrm>
          <a:prstGeom prst="rect">
            <a:avLst/>
          </a:prstGeom>
          <a:solidFill>
            <a:srgbClr val="D8C8B0"/>
          </a:solidFill>
          <a:ln/>
        </p:spPr>
      </p:sp>
      <p:sp>
        <p:nvSpPr>
          <p:cNvPr id="14" name="Text 12"/>
          <p:cNvSpPr/>
          <p:nvPr/>
        </p:nvSpPr>
        <p:spPr>
          <a:xfrm>
            <a:off x="952500" y="6293123"/>
            <a:ext cx="838200" cy="723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5400" b="1" dirty="0">
                <a:solidFill>
                  <a:srgbClr val="C05434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3</a:t>
            </a:r>
            <a:endParaRPr lang="en-US" sz="5400" dirty="0"/>
          </a:p>
        </p:txBody>
      </p:sp>
      <p:sp>
        <p:nvSpPr>
          <p:cNvPr id="15" name="Text 13"/>
          <p:cNvSpPr/>
          <p:nvPr/>
        </p:nvSpPr>
        <p:spPr>
          <a:xfrm>
            <a:off x="2171700" y="6266483"/>
            <a:ext cx="9340855" cy="3857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Une pause maîtrisée</a:t>
            </a:r>
            <a:endParaRPr lang="en-US" sz="2100" dirty="0"/>
          </a:p>
        </p:txBody>
      </p:sp>
      <p:sp>
        <p:nvSpPr>
          <p:cNvPr id="16" name="Text 14"/>
          <p:cNvSpPr/>
          <p:nvPr/>
        </p:nvSpPr>
        <p:spPr>
          <a:xfrm>
            <a:off x="2171700" y="6671295"/>
            <a:ext cx="9340855" cy="37236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5000"/>
              </a:lnSpc>
              <a:buNone/>
            </a:pPr>
            <a:r>
              <a:rPr lang="en-US" sz="1950" dirty="0">
                <a:solidFill>
                  <a:srgbClr val="543B28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Le repas du midi chez Léonie dure moins d'1h15 — promesse, pas hasard</a:t>
            </a:r>
            <a:endParaRPr lang="en-US" sz="1950" dirty="0"/>
          </a:p>
        </p:txBody>
      </p:sp>
      <p:sp>
        <p:nvSpPr>
          <p:cNvPr id="17" name="Shape 15"/>
          <p:cNvSpPr/>
          <p:nvPr/>
        </p:nvSpPr>
        <p:spPr>
          <a:xfrm>
            <a:off x="952500" y="8325669"/>
            <a:ext cx="16383000" cy="19050"/>
          </a:xfrm>
          <a:prstGeom prst="rect">
            <a:avLst/>
          </a:prstGeom>
          <a:solidFill>
            <a:srgbClr val="214422"/>
          </a:solidFill>
          <a:ln/>
        </p:spPr>
      </p:sp>
      <p:sp>
        <p:nvSpPr>
          <p:cNvPr id="18" name="Shape 16"/>
          <p:cNvSpPr/>
          <p:nvPr/>
        </p:nvSpPr>
        <p:spPr>
          <a:xfrm>
            <a:off x="952500" y="7196063"/>
            <a:ext cx="16383000" cy="9525"/>
          </a:xfrm>
          <a:prstGeom prst="rect">
            <a:avLst/>
          </a:prstGeom>
          <a:solidFill>
            <a:srgbClr val="D8C8B0"/>
          </a:solidFill>
          <a:ln/>
        </p:spPr>
      </p:sp>
      <p:sp>
        <p:nvSpPr>
          <p:cNvPr id="19" name="Text 17"/>
          <p:cNvSpPr/>
          <p:nvPr/>
        </p:nvSpPr>
        <p:spPr>
          <a:xfrm>
            <a:off x="952500" y="7422728"/>
            <a:ext cx="838200" cy="723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5400" b="1" dirty="0">
                <a:solidFill>
                  <a:srgbClr val="896C50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4</a:t>
            </a:r>
            <a:endParaRPr lang="en-US" sz="5400" dirty="0"/>
          </a:p>
        </p:txBody>
      </p:sp>
      <p:sp>
        <p:nvSpPr>
          <p:cNvPr id="20" name="Text 18"/>
          <p:cNvSpPr/>
          <p:nvPr/>
        </p:nvSpPr>
        <p:spPr>
          <a:xfrm>
            <a:off x="2171700" y="7396088"/>
            <a:ext cx="8741837" cy="3857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22160D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Un ancrage local</a:t>
            </a:r>
            <a:endParaRPr lang="en-US" sz="2100" dirty="0"/>
          </a:p>
        </p:txBody>
      </p:sp>
      <p:sp>
        <p:nvSpPr>
          <p:cNvPr id="21" name="Text 19"/>
          <p:cNvSpPr/>
          <p:nvPr/>
        </p:nvSpPr>
        <p:spPr>
          <a:xfrm>
            <a:off x="2171700" y="7800901"/>
            <a:ext cx="8741837" cy="37236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5000"/>
              </a:lnSpc>
              <a:buNone/>
            </a:pPr>
            <a:r>
              <a:rPr lang="en-US" sz="1950" dirty="0">
                <a:solidFill>
                  <a:srgbClr val="543B28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Manger aveyronnais dans le département, retrouver le goût du pays</a:t>
            </a:r>
            <a:endParaRPr lang="en-US" sz="1950" dirty="0"/>
          </a:p>
        </p:txBody>
      </p:sp>
      <p:sp>
        <p:nvSpPr>
          <p:cNvPr id="22" name="Shape 20"/>
          <p:cNvSpPr/>
          <p:nvPr/>
        </p:nvSpPr>
        <p:spPr>
          <a:xfrm>
            <a:off x="533400" y="9846469"/>
            <a:ext cx="190500" cy="9525"/>
          </a:xfrm>
          <a:prstGeom prst="rect">
            <a:avLst/>
          </a:prstGeom>
          <a:solidFill>
            <a:srgbClr val="C8B79C"/>
          </a:solidFill>
          <a:ln/>
        </p:spPr>
      </p:sp>
      <p:sp>
        <p:nvSpPr>
          <p:cNvPr id="23" name="Text 21"/>
          <p:cNvSpPr/>
          <p:nvPr/>
        </p:nvSpPr>
        <p:spPr>
          <a:xfrm>
            <a:off x="809625" y="9739313"/>
            <a:ext cx="368871" cy="26193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350" b="1" spc="216" kern="0" dirty="0">
                <a:solidFill>
                  <a:srgbClr val="A1855F"/>
                </a:solidFill>
                <a:latin typeface="Majorant" pitchFamily="34" charset="0"/>
                <a:ea typeface="Majorant" pitchFamily="34" charset="-122"/>
                <a:cs typeface="Majorant" pitchFamily="34" charset="-120"/>
              </a:rPr>
              <a:t>AB</a:t>
            </a:r>
            <a:endParaRPr lang="en-US" sz="13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33</Slides>
  <Notes>33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2026-06-27T11:27:22Z</dcterms:created>
  <dcterms:modified xsi:type="dcterms:W3CDTF">2026-06-27T11:27:22Z</dcterms:modified>
</cp:coreProperties>
</file>